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7" r:id="rId2"/>
    <p:sldMasterId id="2147483685" r:id="rId3"/>
    <p:sldMasterId id="2147483673" r:id="rId4"/>
  </p:sldMasterIdLst>
  <p:notesMasterIdLst>
    <p:notesMasterId r:id="rId29"/>
  </p:notesMasterIdLst>
  <p:handoutMasterIdLst>
    <p:handoutMasterId r:id="rId30"/>
  </p:handoutMasterIdLst>
  <p:sldIdLst>
    <p:sldId id="448" r:id="rId5"/>
    <p:sldId id="554" r:id="rId6"/>
    <p:sldId id="633" r:id="rId7"/>
    <p:sldId id="555" r:id="rId8"/>
    <p:sldId id="578" r:id="rId9"/>
    <p:sldId id="579" r:id="rId10"/>
    <p:sldId id="605" r:id="rId11"/>
    <p:sldId id="606" r:id="rId12"/>
    <p:sldId id="607" r:id="rId13"/>
    <p:sldId id="613" r:id="rId14"/>
    <p:sldId id="619" r:id="rId15"/>
    <p:sldId id="608" r:id="rId16"/>
    <p:sldId id="614" r:id="rId17"/>
    <p:sldId id="615" r:id="rId18"/>
    <p:sldId id="610" r:id="rId19"/>
    <p:sldId id="616" r:id="rId20"/>
    <p:sldId id="617" r:id="rId21"/>
    <p:sldId id="625" r:id="rId22"/>
    <p:sldId id="618" r:id="rId23"/>
    <p:sldId id="626" r:id="rId24"/>
    <p:sldId id="631" r:id="rId25"/>
    <p:sldId id="620" r:id="rId26"/>
    <p:sldId id="632" r:id="rId27"/>
    <p:sldId id="527" r:id="rId28"/>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Arial Black" panose="020B0A04020102020204" pitchFamily="34" charset="0"/>
      <p:bold r:id="rId35"/>
    </p:embeddedFont>
    <p:embeddedFont>
      <p:font typeface="Verdana" panose="020B0604030504040204" pitchFamily="34" charset="0"/>
      <p:regular r:id="rId36"/>
      <p:bold r:id="rId37"/>
      <p:italic r:id="rId38"/>
      <p:boldItalic r:id="rId39"/>
    </p:embeddedFont>
    <p:embeddedFont>
      <p:font typeface="B Nazanin" panose="00000400000000000000" pitchFamily="2" charset="-78"/>
      <p:regular r:id="rId40"/>
      <p:bold r:id="rId41"/>
    </p:embeddedFont>
    <p:embeddedFont>
      <p:font typeface="IranNastaliq" panose="02020505000000020003" pitchFamily="18" charset="0"/>
      <p:regular r:id="rId42"/>
    </p:embeddedFont>
    <p:embeddedFont>
      <p:font typeface="Calibri Light" panose="020F0302020204030204" pitchFamily="34" charset="0"/>
      <p:regular r:id="rId43"/>
      <p:italic r:id="rId44"/>
    </p:embeddedFont>
    <p:embeddedFont>
      <p:font typeface="B Titr" panose="00000700000000000000" pitchFamily="2" charset="-78"/>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E1"/>
    <a:srgbClr val="C75555"/>
    <a:srgbClr val="FFFF99"/>
    <a:srgbClr val="FF5B5B"/>
    <a:srgbClr val="00FF00"/>
    <a:srgbClr val="FC5D16"/>
    <a:srgbClr val="C00000"/>
    <a:srgbClr val="FE9C30"/>
    <a:srgbClr val="C34949"/>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40" autoAdjust="0"/>
    <p:restoredTop sz="94660"/>
  </p:normalViewPr>
  <p:slideViewPr>
    <p:cSldViewPr snapToGrid="0">
      <p:cViewPr varScale="1">
        <p:scale>
          <a:sx n="74" d="100"/>
          <a:sy n="74" d="100"/>
        </p:scale>
        <p:origin x="198" y="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0E8EE2-ABCD-4DF2-AA89-FDBC394EC956}" type="datetimeFigureOut">
              <a:rPr lang="en-US" smtClean="0"/>
              <a:t>6/2/2025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0122C6-304B-461D-B13D-CF75C1EFCB4C}" type="slidenum">
              <a:rPr lang="en-US" smtClean="0"/>
              <a:t>‹#›</a:t>
            </a:fld>
            <a:endParaRPr lang="en-US"/>
          </a:p>
        </p:txBody>
      </p:sp>
    </p:spTree>
    <p:extLst>
      <p:ext uri="{BB962C8B-B14F-4D97-AF65-F5344CB8AC3E}">
        <p14:creationId xmlns:p14="http://schemas.microsoft.com/office/powerpoint/2010/main" val="19960994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B6EB9-EE35-4C7A-90D8-B8CA991D00F2}"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20699-3F44-44FE-A37D-339CEDE0788F}" type="slidenum">
              <a:rPr lang="en-US" smtClean="0"/>
              <a:t>‹#›</a:t>
            </a:fld>
            <a:endParaRPr lang="en-US"/>
          </a:p>
        </p:txBody>
      </p:sp>
    </p:spTree>
    <p:extLst>
      <p:ext uri="{BB962C8B-B14F-4D97-AF65-F5344CB8AC3E}">
        <p14:creationId xmlns:p14="http://schemas.microsoft.com/office/powerpoint/2010/main" val="10140888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TextBox 5"/>
          <p:cNvSpPr txBox="1"/>
          <p:nvPr userDrawn="1"/>
        </p:nvSpPr>
        <p:spPr>
          <a:xfrm>
            <a:off x="0" y="6210766"/>
            <a:ext cx="12218504" cy="707886"/>
          </a:xfrm>
          <a:prstGeom prst="rect">
            <a:avLst/>
          </a:prstGeom>
          <a:solidFill>
            <a:srgbClr val="C34949"/>
          </a:solidFill>
        </p:spPr>
        <p:txBody>
          <a:bodyPr wrap="square" rtlCol="0">
            <a:spAutoFit/>
          </a:bodyPr>
          <a:lstStyle/>
          <a:p>
            <a:pPr algn="r">
              <a:lnSpc>
                <a:spcPct val="200000"/>
              </a:lnSpc>
            </a:pPr>
            <a:r>
              <a:rPr lang="fa-IR" sz="2000" dirty="0" smtClean="0">
                <a:solidFill>
                  <a:schemeClr val="bg1"/>
                </a:solidFill>
                <a:latin typeface="IranNastaliq" panose="02000503000000020003" pitchFamily="2" charset="0"/>
                <a:cs typeface="IranNastaliq" panose="02000503000000020003" pitchFamily="2" charset="0"/>
              </a:rPr>
              <a:t>        مرکز</a:t>
            </a:r>
            <a:r>
              <a:rPr lang="fa-IR" sz="2000" baseline="0" dirty="0" smtClean="0">
                <a:solidFill>
                  <a:schemeClr val="bg1"/>
                </a:solidFill>
                <a:latin typeface="IranNastaliq" panose="02000503000000020003" pitchFamily="2" charset="0"/>
                <a:cs typeface="IranNastaliq" panose="02000503000000020003" pitchFamily="2" charset="0"/>
              </a:rPr>
              <a:t> مدیریت بیماری های واگیر   </a:t>
            </a:r>
            <a:endParaRPr lang="en-US" sz="2000" dirty="0">
              <a:solidFill>
                <a:schemeClr val="bg1"/>
              </a:solidFill>
              <a:latin typeface="IranNastaliq" panose="02000503000000020003" pitchFamily="2" charset="0"/>
              <a:cs typeface="IranNastaliq" panose="02000503000000020003" pitchFamily="2" charset="0"/>
            </a:endParaRPr>
          </a:p>
        </p:txBody>
      </p:sp>
      <p:sp>
        <p:nvSpPr>
          <p:cNvPr id="9" name="Flowchart: Alternate Process 8"/>
          <p:cNvSpPr/>
          <p:nvPr userDrawn="1"/>
        </p:nvSpPr>
        <p:spPr>
          <a:xfrm>
            <a:off x="5474901" y="241539"/>
            <a:ext cx="1512047" cy="1325563"/>
          </a:xfrm>
          <a:prstGeom prst="flowChartAlternateProcess">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pPr algn="r" rtl="1">
              <a:lnSpc>
                <a:spcPct val="90000"/>
              </a:lnSpc>
              <a:spcBef>
                <a:spcPct val="0"/>
              </a:spcBef>
            </a:pP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9443" y="381151"/>
            <a:ext cx="1527505" cy="1185951"/>
          </a:xfrm>
          <a:prstGeom prst="rect">
            <a:avLst/>
          </a:prstGeom>
        </p:spPr>
      </p:pic>
      <p:sp>
        <p:nvSpPr>
          <p:cNvPr id="14" name="Footer Placeholder 4"/>
          <p:cNvSpPr txBox="1">
            <a:spLocks/>
          </p:cNvSpPr>
          <p:nvPr userDrawn="1"/>
        </p:nvSpPr>
        <p:spPr>
          <a:xfrm>
            <a:off x="111135" y="6360051"/>
            <a:ext cx="2701079" cy="377468"/>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http://icdc.behdasht.gov.ir</a:t>
            </a:r>
            <a:endParaRPr lang="en-US" dirty="0">
              <a:effectLst>
                <a:outerShdw blurRad="38100" dist="38100" dir="2700000" algn="tl">
                  <a:srgbClr val="000000">
                    <a:alpha val="43137"/>
                  </a:srgbClr>
                </a:outerShdw>
              </a:effectLst>
            </a:endParaRPr>
          </a:p>
        </p:txBody>
      </p:sp>
      <p:sp>
        <p:nvSpPr>
          <p:cNvPr id="8" name="Title 1"/>
          <p:cNvSpPr>
            <a:spLocks noGrp="1"/>
          </p:cNvSpPr>
          <p:nvPr>
            <p:ph type="title"/>
          </p:nvPr>
        </p:nvSpPr>
        <p:spPr>
          <a:xfrm>
            <a:off x="1868557" y="2086293"/>
            <a:ext cx="8733182" cy="2976038"/>
          </a:xfrm>
          <a:prstGeom prst="round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defRPr sz="4800" b="1">
                <a:solidFill>
                  <a:schemeClr val="bg1"/>
                </a:solidFill>
                <a:effectLst>
                  <a:outerShdw blurRad="38100" dist="38100" dir="2700000" algn="tl">
                    <a:srgbClr val="000000">
                      <a:alpha val="43137"/>
                    </a:srgbClr>
                  </a:outerShdw>
                </a:effectLst>
                <a:cs typeface="B Nazanin" panose="00000400000000000000" pitchFamily="2" charset="-78"/>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621737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838200" y="1734728"/>
            <a:ext cx="10515600" cy="4351338"/>
          </a:xfrm>
        </p:spPr>
        <p:txBody>
          <a:bodyPr vert="eaVert"/>
          <a:lstStyle>
            <a:lvl1pPr>
              <a:buClr>
                <a:srgbClr val="C00000"/>
              </a:buClr>
              <a:defRPr>
                <a:solidFill>
                  <a:schemeClr val="accent6">
                    <a:lumMod val="50000"/>
                  </a:schemeClr>
                </a:solidFill>
                <a:cs typeface="+mj-cs"/>
              </a:defRPr>
            </a:lvl1pPr>
            <a:lvl2pPr>
              <a:buClr>
                <a:srgbClr val="C00000"/>
              </a:buClr>
              <a:defRPr>
                <a:solidFill>
                  <a:schemeClr val="accent6">
                    <a:lumMod val="50000"/>
                  </a:schemeClr>
                </a:solidFill>
                <a:cs typeface="+mj-cs"/>
              </a:defRPr>
            </a:lvl2pPr>
            <a:lvl3pPr>
              <a:buClr>
                <a:srgbClr val="C00000"/>
              </a:buClr>
              <a:defRPr>
                <a:solidFill>
                  <a:schemeClr val="accent6">
                    <a:lumMod val="50000"/>
                  </a:schemeClr>
                </a:solidFill>
                <a:cs typeface="+mj-cs"/>
              </a:defRPr>
            </a:lvl3pPr>
            <a:lvl4pPr>
              <a:buClr>
                <a:srgbClr val="C00000"/>
              </a:buClr>
              <a:defRPr>
                <a:solidFill>
                  <a:schemeClr val="accent6">
                    <a:lumMod val="50000"/>
                  </a:schemeClr>
                </a:solidFill>
                <a:cs typeface="+mj-cs"/>
              </a:defRPr>
            </a:lvl4pPr>
            <a:lvl5pPr>
              <a:buClr>
                <a:srgbClr val="C00000"/>
              </a:buClr>
              <a:defRPr>
                <a:solidFill>
                  <a:schemeClr val="accent6">
                    <a:lumMod val="50000"/>
                  </a:schemeClr>
                </a:solidFill>
                <a:cs typeface="+mj-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FC9A7-90EF-4829-A3B1-C268C46BA0D9}" type="slidenum">
              <a:rPr lang="en-US" smtClean="0"/>
              <a:t>‹#›</a:t>
            </a:fld>
            <a:endParaRPr lang="en-US"/>
          </a:p>
        </p:txBody>
      </p:sp>
      <p:sp>
        <p:nvSpPr>
          <p:cNvPr id="7" name="Flowchart: Alternate Process 6"/>
          <p:cNvSpPr/>
          <p:nvPr userDrawn="1"/>
        </p:nvSpPr>
        <p:spPr>
          <a:xfrm>
            <a:off x="10345111" y="112799"/>
            <a:ext cx="1512047" cy="1325563"/>
          </a:xfrm>
          <a:prstGeom prst="flowChartAlternateProcess">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pPr algn="r" rtl="1">
              <a:lnSpc>
                <a:spcPct val="90000"/>
              </a:lnSpc>
              <a:spcBef>
                <a:spcPct val="0"/>
              </a:spcBef>
            </a:pPr>
            <a:endParaRPr lang="en-US" sz="4400" b="1">
              <a:solidFill>
                <a:schemeClr val="bg1">
                  <a:lumMod val="95000"/>
                </a:schemeClr>
              </a:solidFill>
              <a:latin typeface="+mj-lt"/>
              <a:ea typeface="+mj-ea"/>
              <a:cs typeface="B Nazanin" panose="00000400000000000000" pitchFamily="2" charset="-78"/>
            </a:endParaRPr>
          </a:p>
        </p:txBody>
      </p:sp>
      <p:sp>
        <p:nvSpPr>
          <p:cNvPr id="10" name="TextBox 9"/>
          <p:cNvSpPr txBox="1"/>
          <p:nvPr userDrawn="1"/>
        </p:nvSpPr>
        <p:spPr>
          <a:xfrm>
            <a:off x="0" y="6227058"/>
            <a:ext cx="12192000" cy="630942"/>
          </a:xfrm>
          <a:prstGeom prst="rect">
            <a:avLst/>
          </a:prstGeom>
          <a:solidFill>
            <a:srgbClr val="C34949"/>
          </a:solidFill>
        </p:spPr>
        <p:txBody>
          <a:bodyPr wrap="square" rtlCol="0">
            <a:spAutoFit/>
          </a:bodyPr>
          <a:lstStyle/>
          <a:p>
            <a:pPr algn="r">
              <a:lnSpc>
                <a:spcPct val="200000"/>
              </a:lnSpc>
            </a:pPr>
            <a:endParaRPr lang="en-US" sz="2000" dirty="0">
              <a:solidFill>
                <a:schemeClr val="bg1"/>
              </a:solidFill>
              <a:latin typeface="IranNastaliq" panose="02000503000000020003" pitchFamily="2" charset="0"/>
              <a:cs typeface="IranNastaliq" panose="02000503000000020003" pitchFamily="2" charset="0"/>
            </a:endParaRPr>
          </a:p>
        </p:txBody>
      </p:sp>
      <p:sp>
        <p:nvSpPr>
          <p:cNvPr id="11" name="Footer Placeholder 4"/>
          <p:cNvSpPr txBox="1">
            <a:spLocks/>
          </p:cNvSpPr>
          <p:nvPr userDrawn="1"/>
        </p:nvSpPr>
        <p:spPr>
          <a:xfrm>
            <a:off x="111135" y="6360051"/>
            <a:ext cx="2701079" cy="377468"/>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http://icdc.behdasht.gov.ir</a:t>
            </a:r>
            <a:endParaRPr lang="en-US" dirty="0">
              <a:effectLst>
                <a:outerShdw blurRad="38100" dist="38100" dir="2700000" algn="tl">
                  <a:srgbClr val="000000">
                    <a:alpha val="43137"/>
                  </a:srgbClr>
                </a:outerShdw>
              </a:effectLst>
            </a:endParaRPr>
          </a:p>
        </p:txBody>
      </p:sp>
      <p:sp>
        <p:nvSpPr>
          <p:cNvPr id="14" name="Title 1"/>
          <p:cNvSpPr>
            <a:spLocks noGrp="1"/>
          </p:cNvSpPr>
          <p:nvPr>
            <p:ph type="title"/>
          </p:nvPr>
        </p:nvSpPr>
        <p:spPr>
          <a:xfrm>
            <a:off x="269563" y="124925"/>
            <a:ext cx="9922806" cy="1325563"/>
          </a:xfrm>
          <a:prstGeom prst="flowChartAlternateProcess">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defRPr b="1">
                <a:solidFill>
                  <a:schemeClr val="bg1"/>
                </a:solidFill>
                <a:cs typeface="B Nazanin" panose="00000400000000000000" pitchFamily="2" charset="-78"/>
              </a:defRPr>
            </a:lvl1pPr>
          </a:lstStyle>
          <a:p>
            <a:pPr algn="r" rtl="1"/>
            <a:endParaRPr lang="en-US" sz="4000" dirty="0">
              <a:ln w="22225">
                <a:noFill/>
                <a:prstDash val="solid"/>
              </a:ln>
              <a:solidFill>
                <a:schemeClr val="bg1"/>
              </a:solidFill>
              <a:effectLst>
                <a:outerShdw blurRad="38100" dist="38100" dir="2700000" algn="tl">
                  <a:srgbClr val="000000">
                    <a:alpha val="43137"/>
                  </a:srgbClr>
                </a:outerShdw>
              </a:effectLst>
              <a:cs typeface="B Nazanin" panose="00000400000000000000" pitchFamily="2" charset="-78"/>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3677" y="196443"/>
            <a:ext cx="1334914" cy="1182526"/>
          </a:xfrm>
          <a:prstGeom prst="rect">
            <a:avLst/>
          </a:prstGeom>
        </p:spPr>
      </p:pic>
    </p:spTree>
    <p:extLst>
      <p:ext uri="{BB962C8B-B14F-4D97-AF65-F5344CB8AC3E}">
        <p14:creationId xmlns:p14="http://schemas.microsoft.com/office/powerpoint/2010/main" val="17362064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p:spPr>
        <p:txBody>
          <a:bodyPr vert="eaVert"/>
          <a:lstStyle>
            <a:lvl1pPr>
              <a:buClr>
                <a:srgbClr val="C00000"/>
              </a:buClr>
              <a:defRPr>
                <a:solidFill>
                  <a:schemeClr val="accent6">
                    <a:lumMod val="50000"/>
                  </a:schemeClr>
                </a:solidFill>
              </a:defRPr>
            </a:lvl1pPr>
            <a:lvl2pPr>
              <a:buClr>
                <a:srgbClr val="C00000"/>
              </a:buClr>
              <a:defRPr>
                <a:solidFill>
                  <a:schemeClr val="accent6">
                    <a:lumMod val="50000"/>
                  </a:schemeClr>
                </a:solidFill>
              </a:defRPr>
            </a:lvl2pPr>
            <a:lvl3pPr>
              <a:buClr>
                <a:srgbClr val="C00000"/>
              </a:buClr>
              <a:defRPr>
                <a:solidFill>
                  <a:schemeClr val="accent6">
                    <a:lumMod val="50000"/>
                  </a:schemeClr>
                </a:solidFill>
              </a:defRPr>
            </a:lvl3pPr>
            <a:lvl4pPr>
              <a:buClr>
                <a:srgbClr val="C00000"/>
              </a:buClr>
              <a:defRPr>
                <a:solidFill>
                  <a:schemeClr val="accent6">
                    <a:lumMod val="50000"/>
                  </a:schemeClr>
                </a:solidFill>
              </a:defRPr>
            </a:lvl4pPr>
            <a:lvl5pPr>
              <a:buClr>
                <a:srgbClr val="C00000"/>
              </a:buClr>
              <a:defRPr>
                <a:solidFill>
                  <a:schemeClr val="accent6">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FC9A7-90EF-4829-A3B1-C268C46BA0D9}" type="slidenum">
              <a:rPr lang="en-US" smtClean="0"/>
              <a:t>‹#›</a:t>
            </a:fld>
            <a:endParaRPr lang="en-US"/>
          </a:p>
        </p:txBody>
      </p:sp>
      <p:sp>
        <p:nvSpPr>
          <p:cNvPr id="7" name="Flowchart: Alternate Process 6"/>
          <p:cNvSpPr/>
          <p:nvPr userDrawn="1"/>
        </p:nvSpPr>
        <p:spPr>
          <a:xfrm rot="5400000">
            <a:off x="9626761" y="4156627"/>
            <a:ext cx="1140761" cy="2899914"/>
          </a:xfrm>
          <a:prstGeom prst="flowChartAlternateProcess">
            <a:avLst/>
          </a:prstGeom>
          <a:solidFill>
            <a:srgbClr val="C3494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r" rtl="1">
              <a:lnSpc>
                <a:spcPct val="90000"/>
              </a:lnSpc>
              <a:spcBef>
                <a:spcPct val="0"/>
              </a:spcBef>
            </a:pPr>
            <a:endParaRPr lang="en-US" sz="4400" b="1" dirty="0">
              <a:solidFill>
                <a:schemeClr val="bg1">
                  <a:lumMod val="95000"/>
                </a:schemeClr>
              </a:solidFill>
              <a:latin typeface="+mj-lt"/>
              <a:ea typeface="+mj-ea"/>
              <a:cs typeface="B Nazanin" panose="00000400000000000000" pitchFamily="2" charset="-78"/>
            </a:endParaRPr>
          </a:p>
        </p:txBody>
      </p:sp>
      <p:sp>
        <p:nvSpPr>
          <p:cNvPr id="12" name="TextBox 11"/>
          <p:cNvSpPr txBox="1"/>
          <p:nvPr userDrawn="1"/>
        </p:nvSpPr>
        <p:spPr>
          <a:xfrm>
            <a:off x="0" y="6227058"/>
            <a:ext cx="12192000" cy="630942"/>
          </a:xfrm>
          <a:prstGeom prst="rect">
            <a:avLst/>
          </a:prstGeom>
          <a:solidFill>
            <a:srgbClr val="C34949"/>
          </a:solidFill>
        </p:spPr>
        <p:txBody>
          <a:bodyPr wrap="square" rtlCol="0">
            <a:spAutoFit/>
          </a:bodyPr>
          <a:lstStyle/>
          <a:p>
            <a:pPr algn="r">
              <a:lnSpc>
                <a:spcPct val="200000"/>
              </a:lnSpc>
            </a:pPr>
            <a:r>
              <a:rPr lang="fa-IR" sz="2000" baseline="0" dirty="0" smtClean="0">
                <a:solidFill>
                  <a:schemeClr val="bg1"/>
                </a:solidFill>
                <a:latin typeface="IranNastaliq" panose="02000503000000020003" pitchFamily="2" charset="0"/>
                <a:cs typeface="IranNastaliq" panose="02000503000000020003" pitchFamily="2" charset="0"/>
              </a:rPr>
              <a:t>  </a:t>
            </a:r>
            <a:endParaRPr lang="en-US" sz="2000" dirty="0">
              <a:solidFill>
                <a:schemeClr val="bg1"/>
              </a:solidFill>
              <a:latin typeface="IranNastaliq" panose="02000503000000020003" pitchFamily="2" charset="0"/>
              <a:cs typeface="IranNastaliq" panose="02000503000000020003" pitchFamily="2" charset="0"/>
            </a:endParaRPr>
          </a:p>
        </p:txBody>
      </p:sp>
      <p:sp>
        <p:nvSpPr>
          <p:cNvPr id="13" name="Footer Placeholder 4"/>
          <p:cNvSpPr txBox="1">
            <a:spLocks/>
          </p:cNvSpPr>
          <p:nvPr userDrawn="1"/>
        </p:nvSpPr>
        <p:spPr>
          <a:xfrm>
            <a:off x="111135" y="6373303"/>
            <a:ext cx="2701079" cy="377468"/>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http://icdc.behdasht.gov.ir</a:t>
            </a:r>
            <a:endParaRPr lang="en-US" dirty="0">
              <a:effectLst>
                <a:outerShdw blurRad="38100" dist="38100" dir="2700000" algn="tl">
                  <a:srgbClr val="000000">
                    <a:alpha val="43137"/>
                  </a:srgbClr>
                </a:outerShdw>
              </a:effectLst>
            </a:endParaRPr>
          </a:p>
        </p:txBody>
      </p:sp>
      <p:sp>
        <p:nvSpPr>
          <p:cNvPr id="14" name="Title 1"/>
          <p:cNvSpPr>
            <a:spLocks noGrp="1"/>
          </p:cNvSpPr>
          <p:nvPr>
            <p:ph type="title"/>
          </p:nvPr>
        </p:nvSpPr>
        <p:spPr>
          <a:xfrm rot="5400000">
            <a:off x="7877501" y="1069968"/>
            <a:ext cx="4639701" cy="2934001"/>
          </a:xfrm>
          <a:prstGeom prst="roundRect">
            <a:avLst/>
          </a:prstGeom>
          <a:solidFill>
            <a:srgbClr val="C3494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bodyPr>
          <a:lstStyle>
            <a:lvl1pPr algn="ctr">
              <a:defRPr sz="3200" b="1">
                <a:solidFill>
                  <a:schemeClr val="bg1"/>
                </a:solidFill>
                <a:effectLst>
                  <a:outerShdw blurRad="38100" dist="38100" dir="2700000" algn="tl">
                    <a:srgbClr val="000000">
                      <a:alpha val="43137"/>
                    </a:srgbClr>
                  </a:outerShdw>
                </a:effectLst>
                <a:cs typeface="B Nazanin" panose="00000400000000000000" pitchFamily="2" charset="-78"/>
              </a:defRPr>
            </a:lvl1pPr>
          </a:lstStyle>
          <a:p>
            <a:r>
              <a:rPr lang="en-US" dirty="0" smtClean="0"/>
              <a:t>Click </a:t>
            </a:r>
            <a:r>
              <a:rPr lang="en-US" dirty="0"/>
              <a:t>to edit </a:t>
            </a:r>
            <a:r>
              <a:rPr lang="en-US" dirty="0" smtClean="0"/>
              <a:t>Master </a:t>
            </a:r>
            <a:r>
              <a:rPr lang="en-US" dirty="0"/>
              <a:t>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1078" y="5060846"/>
            <a:ext cx="1243520" cy="1101565"/>
          </a:xfrm>
          <a:prstGeom prst="rect">
            <a:avLst/>
          </a:prstGeom>
        </p:spPr>
      </p:pic>
    </p:spTree>
    <p:extLst>
      <p:ext uri="{BB962C8B-B14F-4D97-AF65-F5344CB8AC3E}">
        <p14:creationId xmlns:p14="http://schemas.microsoft.com/office/powerpoint/2010/main" val="39227208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3D2171-CE9C-49D8-AF79-CE171D3A948F}"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714581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D2171-CE9C-49D8-AF79-CE171D3A948F}"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144610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3D2171-CE9C-49D8-AF79-CE171D3A948F}"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117590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3D2171-CE9C-49D8-AF79-CE171D3A948F}"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3724169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3D2171-CE9C-49D8-AF79-CE171D3A948F}" type="datetimeFigureOut">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202259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3D2171-CE9C-49D8-AF79-CE171D3A948F}" type="datetimeFigureOut">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212404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D2171-CE9C-49D8-AF79-CE171D3A948F}" type="datetimeFigureOut">
              <a:rPr lang="en-US" smtClean="0"/>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3841618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3D2171-CE9C-49D8-AF79-CE171D3A948F}"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74158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550" y="1661361"/>
            <a:ext cx="11587595" cy="4549738"/>
          </a:xfrm>
        </p:spPr>
        <p:txBody>
          <a:bodyPr/>
          <a:lstStyle>
            <a:lvl1pPr algn="r" rtl="1">
              <a:buClr>
                <a:srgbClr val="C00000"/>
              </a:buClr>
              <a:defRPr>
                <a:solidFill>
                  <a:schemeClr val="accent6">
                    <a:lumMod val="50000"/>
                  </a:schemeClr>
                </a:solidFill>
                <a:cs typeface="B Nazanin" panose="00000400000000000000" pitchFamily="2" charset="-78"/>
              </a:defRPr>
            </a:lvl1pPr>
            <a:lvl2pPr algn="r" rtl="1">
              <a:buClr>
                <a:srgbClr val="C00000"/>
              </a:buClr>
              <a:defRPr>
                <a:solidFill>
                  <a:schemeClr val="accent6">
                    <a:lumMod val="50000"/>
                  </a:schemeClr>
                </a:solidFill>
                <a:cs typeface="B Nazanin" panose="00000400000000000000" pitchFamily="2" charset="-78"/>
              </a:defRPr>
            </a:lvl2pPr>
            <a:lvl3pPr algn="r" rtl="1">
              <a:buClr>
                <a:srgbClr val="C00000"/>
              </a:buClr>
              <a:defRPr>
                <a:solidFill>
                  <a:schemeClr val="accent6">
                    <a:lumMod val="50000"/>
                  </a:schemeClr>
                </a:solidFill>
                <a:cs typeface="B Nazanin" panose="00000400000000000000" pitchFamily="2" charset="-78"/>
              </a:defRPr>
            </a:lvl3pPr>
            <a:lvl4pPr algn="r" rtl="1">
              <a:buClr>
                <a:srgbClr val="C00000"/>
              </a:buClr>
              <a:defRPr>
                <a:solidFill>
                  <a:schemeClr val="accent6">
                    <a:lumMod val="50000"/>
                  </a:schemeClr>
                </a:solidFill>
                <a:cs typeface="B Nazanin" panose="00000400000000000000" pitchFamily="2" charset="-78"/>
              </a:defRPr>
            </a:lvl4pPr>
            <a:lvl5pPr algn="r" rtl="1">
              <a:buClr>
                <a:srgbClr val="C00000"/>
              </a:buClr>
              <a:defRPr>
                <a:solidFill>
                  <a:schemeClr val="accent6">
                    <a:lumMod val="50000"/>
                  </a:schemeClr>
                </a:solidFill>
                <a:cs typeface="B Nazani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927FC9A7-90EF-4829-A3B1-C268C46BA0D9}" type="slidenum">
              <a:rPr lang="en-US" smtClean="0"/>
              <a:t>‹#›</a:t>
            </a:fld>
            <a:endParaRPr lang="en-US"/>
          </a:p>
        </p:txBody>
      </p:sp>
      <p:sp>
        <p:nvSpPr>
          <p:cNvPr id="9" name="Flowchart: Alternate Process 8"/>
          <p:cNvSpPr/>
          <p:nvPr userDrawn="1"/>
        </p:nvSpPr>
        <p:spPr>
          <a:xfrm>
            <a:off x="10345111" y="124925"/>
            <a:ext cx="1512047" cy="1325563"/>
          </a:xfrm>
          <a:prstGeom prst="flowChartAlternateProcess">
            <a:avLst/>
          </a:prstGeom>
          <a:solidFill>
            <a:srgbClr val="C7555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pPr algn="r" rtl="1">
              <a:lnSpc>
                <a:spcPct val="90000"/>
              </a:lnSpc>
              <a:spcBef>
                <a:spcPct val="0"/>
              </a:spcBef>
            </a:pPr>
            <a:endParaRPr lang="en-US" dirty="0"/>
          </a:p>
        </p:txBody>
      </p:sp>
      <p:sp>
        <p:nvSpPr>
          <p:cNvPr id="7" name="TextBox 6"/>
          <p:cNvSpPr txBox="1"/>
          <p:nvPr userDrawn="1"/>
        </p:nvSpPr>
        <p:spPr>
          <a:xfrm>
            <a:off x="-6653" y="6261912"/>
            <a:ext cx="12192000" cy="553998"/>
          </a:xfrm>
          <a:prstGeom prst="rect">
            <a:avLst/>
          </a:prstGeom>
          <a:solidFill>
            <a:srgbClr val="C34949"/>
          </a:solidFill>
        </p:spPr>
        <p:txBody>
          <a:bodyPr wrap="square" rtlCol="0">
            <a:spAutoFit/>
          </a:bodyPr>
          <a:lstStyle/>
          <a:p>
            <a:pPr algn="r">
              <a:lnSpc>
                <a:spcPct val="150000"/>
              </a:lnSpc>
            </a:pPr>
            <a:r>
              <a:rPr lang="fa-IR" sz="2000" dirty="0" smtClean="0">
                <a:solidFill>
                  <a:schemeClr val="bg1"/>
                </a:solidFill>
                <a:latin typeface="IranNastaliq" panose="02000503000000020003" pitchFamily="2" charset="0"/>
                <a:cs typeface="IranNastaliq" panose="02000503000000020003" pitchFamily="2" charset="0"/>
              </a:rPr>
              <a:t>مرکز مدیریت بیماریهای</a:t>
            </a:r>
            <a:r>
              <a:rPr lang="fa-IR" sz="2000" baseline="0" dirty="0" smtClean="0">
                <a:solidFill>
                  <a:schemeClr val="bg1"/>
                </a:solidFill>
                <a:latin typeface="IranNastaliq" panose="02000503000000020003" pitchFamily="2" charset="0"/>
                <a:cs typeface="IranNastaliq" panose="02000503000000020003" pitchFamily="2" charset="0"/>
              </a:rPr>
              <a:t> واگیر</a:t>
            </a:r>
            <a:endParaRPr lang="en-US" sz="2000" dirty="0">
              <a:solidFill>
                <a:schemeClr val="bg1"/>
              </a:solidFill>
              <a:latin typeface="IranNastaliq" panose="02000503000000020003" pitchFamily="2" charset="0"/>
              <a:cs typeface="IranNastaliq" panose="02000503000000020003" pitchFamily="2" charset="0"/>
            </a:endParaRPr>
          </a:p>
        </p:txBody>
      </p:sp>
      <p:sp>
        <p:nvSpPr>
          <p:cNvPr id="17" name="Footer Placeholder 4"/>
          <p:cNvSpPr txBox="1">
            <a:spLocks/>
          </p:cNvSpPr>
          <p:nvPr userDrawn="1"/>
        </p:nvSpPr>
        <p:spPr>
          <a:xfrm>
            <a:off x="111135" y="6360051"/>
            <a:ext cx="2701079" cy="377468"/>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http://icdc.behdasht.gov.ir</a:t>
            </a:r>
            <a:endParaRPr lang="en-US" dirty="0">
              <a:effectLst>
                <a:outerShdw blurRad="38100" dist="38100" dir="2700000" algn="tl">
                  <a:srgbClr val="000000">
                    <a:alpha val="43137"/>
                  </a:srgbClr>
                </a:outerShdw>
              </a:effectLst>
            </a:endParaRPr>
          </a:p>
        </p:txBody>
      </p:sp>
      <p:sp>
        <p:nvSpPr>
          <p:cNvPr id="10" name="Title 1"/>
          <p:cNvSpPr>
            <a:spLocks noGrp="1"/>
          </p:cNvSpPr>
          <p:nvPr>
            <p:ph type="title"/>
          </p:nvPr>
        </p:nvSpPr>
        <p:spPr>
          <a:xfrm>
            <a:off x="269563" y="124925"/>
            <a:ext cx="9922806" cy="1325563"/>
          </a:xfrm>
          <a:prstGeom prst="round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defRPr b="1">
                <a:solidFill>
                  <a:schemeClr val="bg1"/>
                </a:solidFill>
                <a:effectLst/>
                <a:cs typeface="B Nazanin" panose="00000400000000000000" pitchFamily="2" charset="-78"/>
              </a:defRPr>
            </a:lvl1pPr>
          </a:lstStyle>
          <a:p>
            <a:pPr algn="r" rtl="1"/>
            <a:endParaRPr lang="en-US" sz="4000" dirty="0">
              <a:ln w="22225">
                <a:noFill/>
                <a:prstDash val="solid"/>
              </a:ln>
              <a:solidFill>
                <a:schemeClr val="bg1"/>
              </a:solidFill>
              <a:effectLst>
                <a:outerShdw blurRad="38100" dist="38100" dir="2700000" algn="tl">
                  <a:srgbClr val="000000">
                    <a:alpha val="43137"/>
                  </a:srgbClr>
                </a:outerShdw>
              </a:effectLst>
              <a:cs typeface="B Nazanin" panose="00000400000000000000" pitchFamily="2" charset="-78"/>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3677" y="196443"/>
            <a:ext cx="1334914" cy="1182526"/>
          </a:xfrm>
          <a:prstGeom prst="rect">
            <a:avLst/>
          </a:prstGeom>
        </p:spPr>
      </p:pic>
    </p:spTree>
    <p:extLst>
      <p:ext uri="{BB962C8B-B14F-4D97-AF65-F5344CB8AC3E}">
        <p14:creationId xmlns:p14="http://schemas.microsoft.com/office/powerpoint/2010/main" val="2851259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3D2171-CE9C-49D8-AF79-CE171D3A948F}"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2188441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D2171-CE9C-49D8-AF79-CE171D3A948F}"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2740630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D2171-CE9C-49D8-AF79-CE171D3A948F}"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D7308-D452-48EE-9BEA-CEFDBFD62359}" type="slidenum">
              <a:rPr lang="en-US" smtClean="0"/>
              <a:t>‹#›</a:t>
            </a:fld>
            <a:endParaRPr lang="en-US"/>
          </a:p>
        </p:txBody>
      </p:sp>
    </p:spTree>
    <p:extLst>
      <p:ext uri="{BB962C8B-B14F-4D97-AF65-F5344CB8AC3E}">
        <p14:creationId xmlns:p14="http://schemas.microsoft.com/office/powerpoint/2010/main" val="3774579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9B409D-456F-4ADD-B512-DC119256FC77}"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802856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B409D-456F-4ADD-B512-DC119256FC77}"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2087492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B9B409D-456F-4ADD-B512-DC119256FC77}"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3221390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B409D-456F-4ADD-B512-DC119256FC77}"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2905287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B409D-456F-4ADD-B512-DC119256FC77}" type="datetimeFigureOut">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3319932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9B409D-456F-4ADD-B512-DC119256FC77}" type="datetimeFigureOut">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561912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B409D-456F-4ADD-B512-DC119256FC77}" type="datetimeFigureOut">
              <a:rPr lang="en-US" smtClean="0"/>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259573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9006"/>
            <a:ext cx="10515600" cy="2852737"/>
          </a:xfrm>
          <a:prstGeom prst="roundRect">
            <a:avLst/>
          </a:prstGeom>
        </p:spPr>
        <p:txBody>
          <a:bodyPr anchor="ctr"/>
          <a:lstStyle>
            <a:lvl1pPr>
              <a:defRPr sz="6000" b="1">
                <a:solidFill>
                  <a:schemeClr val="accent6">
                    <a:lumMod val="50000"/>
                  </a:schemeClr>
                </a:solidFill>
                <a:effectLst>
                  <a:outerShdw blurRad="38100" dist="38100" dir="2700000" algn="tl">
                    <a:srgbClr val="000000">
                      <a:alpha val="43137"/>
                    </a:srgbClr>
                  </a:outerShdw>
                </a:effectLst>
                <a:cs typeface="B Nazanin" panose="00000400000000000000" pitchFamily="2" charset="-78"/>
              </a:defRPr>
            </a:lvl1p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838200" y="4681743"/>
            <a:ext cx="10515600" cy="1500187"/>
          </a:xfrm>
          <a:prstGeom prst="roundRect">
            <a:avLst/>
          </a:prstGeom>
        </p:spPr>
        <p:txBody>
          <a:bodyPr/>
          <a:lstStyle>
            <a:lvl1pPr marL="0" indent="0">
              <a:buNone/>
              <a:defRPr sz="2400">
                <a:solidFill>
                  <a:srgbClr val="C34949"/>
                </a:solidFill>
                <a:cs typeface="B Nazanin" panose="00000400000000000000" pitchFamily="2" charset="-7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FC9A7-90EF-4829-A3B1-C268C46BA0D9}" type="slidenum">
              <a:rPr lang="en-US" smtClean="0"/>
              <a:t>‹#›</a:t>
            </a:fld>
            <a:endParaRPr lang="en-US"/>
          </a:p>
        </p:txBody>
      </p:sp>
      <p:sp>
        <p:nvSpPr>
          <p:cNvPr id="7" name="TextBox 6"/>
          <p:cNvSpPr txBox="1"/>
          <p:nvPr userDrawn="1"/>
        </p:nvSpPr>
        <p:spPr>
          <a:xfrm>
            <a:off x="0" y="6281379"/>
            <a:ext cx="12192000" cy="577081"/>
          </a:xfrm>
          <a:prstGeom prst="rect">
            <a:avLst/>
          </a:prstGeom>
          <a:solidFill>
            <a:srgbClr val="C34949"/>
          </a:solidFill>
        </p:spPr>
        <p:txBody>
          <a:bodyPr wrap="square" rtlCol="0">
            <a:spAutoFit/>
          </a:bodyPr>
          <a:lstStyle/>
          <a:p>
            <a:pPr algn="r">
              <a:lnSpc>
                <a:spcPct val="200000"/>
              </a:lnSpc>
            </a:pPr>
            <a:r>
              <a:rPr lang="fa-IR" sz="1800" dirty="0" smtClean="0">
                <a:solidFill>
                  <a:schemeClr val="bg1"/>
                </a:solidFill>
                <a:latin typeface="IranNastaliq" panose="02000503000000020003" pitchFamily="2" charset="0"/>
                <a:cs typeface="IranNastaliq" panose="02000503000000020003" pitchFamily="2" charset="0"/>
              </a:rPr>
              <a:t>        </a:t>
            </a:r>
            <a:r>
              <a:rPr lang="en-US" sz="1800" dirty="0" smtClean="0">
                <a:solidFill>
                  <a:schemeClr val="bg1"/>
                </a:solidFill>
                <a:latin typeface="IranNastaliq" panose="02000503000000020003" pitchFamily="2" charset="0"/>
                <a:cs typeface="IranNastaliq" panose="02000503000000020003" pitchFamily="2" charset="0"/>
              </a:rPr>
              <a:t>                                                            </a:t>
            </a:r>
            <a:r>
              <a:rPr lang="fa-IR" sz="1800" dirty="0" smtClean="0">
                <a:solidFill>
                  <a:schemeClr val="bg1"/>
                </a:solidFill>
                <a:latin typeface="IranNastaliq" panose="02000503000000020003" pitchFamily="2" charset="0"/>
                <a:cs typeface="IranNastaliq" panose="02000503000000020003" pitchFamily="2" charset="0"/>
              </a:rPr>
              <a:t>مرکز</a:t>
            </a:r>
            <a:r>
              <a:rPr lang="fa-IR" sz="1800" baseline="0" dirty="0" smtClean="0">
                <a:solidFill>
                  <a:schemeClr val="bg1"/>
                </a:solidFill>
                <a:latin typeface="IranNastaliq" panose="02000503000000020003" pitchFamily="2" charset="0"/>
                <a:cs typeface="IranNastaliq" panose="02000503000000020003" pitchFamily="2" charset="0"/>
              </a:rPr>
              <a:t> مدیریت بیماری های واگیر </a:t>
            </a:r>
            <a:r>
              <a:rPr lang="en-US" sz="1800" baseline="0" dirty="0" smtClean="0">
                <a:solidFill>
                  <a:schemeClr val="bg1"/>
                </a:solidFill>
                <a:latin typeface="IranNastaliq" panose="02000503000000020003" pitchFamily="2" charset="0"/>
                <a:cs typeface="IranNastaliq" panose="02000503000000020003" pitchFamily="2" charset="0"/>
              </a:rPr>
              <a:t>  </a:t>
            </a:r>
            <a:r>
              <a:rPr lang="fa-IR" sz="1800" baseline="0" dirty="0" smtClean="0">
                <a:solidFill>
                  <a:schemeClr val="bg1"/>
                </a:solidFill>
                <a:latin typeface="IranNastaliq" panose="02000503000000020003" pitchFamily="2" charset="0"/>
                <a:cs typeface="IranNastaliq" panose="02000503000000020003" pitchFamily="2" charset="0"/>
              </a:rPr>
              <a:t>  </a:t>
            </a:r>
            <a:endParaRPr lang="en-US" sz="1800" dirty="0">
              <a:solidFill>
                <a:schemeClr val="bg1"/>
              </a:solidFill>
              <a:latin typeface="IranNastaliq" panose="02000503000000020003" pitchFamily="2" charset="0"/>
              <a:cs typeface="IranNastaliq" panose="02000503000000020003" pitchFamily="2" charset="0"/>
            </a:endParaRPr>
          </a:p>
        </p:txBody>
      </p:sp>
      <p:sp>
        <p:nvSpPr>
          <p:cNvPr id="11" name="Footer Placeholder 4"/>
          <p:cNvSpPr txBox="1">
            <a:spLocks/>
          </p:cNvSpPr>
          <p:nvPr userDrawn="1"/>
        </p:nvSpPr>
        <p:spPr>
          <a:xfrm>
            <a:off x="111135" y="6356350"/>
            <a:ext cx="2735582" cy="381169"/>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http://icdc.behdasht.gov.ir</a:t>
            </a:r>
            <a:endParaRPr lang="en-US" dirty="0">
              <a:effectLst>
                <a:outerShdw blurRad="38100" dist="38100" dir="2700000" algn="tl">
                  <a:srgbClr val="000000">
                    <a:alpha val="43137"/>
                  </a:srgbClr>
                </a:outerShdw>
              </a:effectLst>
            </a:endParaRPr>
          </a:p>
        </p:txBody>
      </p:sp>
      <p:sp>
        <p:nvSpPr>
          <p:cNvPr id="9" name="Flowchart: Alternate Process 8"/>
          <p:cNvSpPr/>
          <p:nvPr userDrawn="1"/>
        </p:nvSpPr>
        <p:spPr>
          <a:xfrm>
            <a:off x="5329129" y="135523"/>
            <a:ext cx="1512047" cy="1325563"/>
          </a:xfrm>
          <a:prstGeom prst="flowChartAlternateProcess">
            <a:avLst/>
          </a:prstGeom>
          <a:solidFill>
            <a:srgbClr val="C3494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r" rtl="1">
              <a:lnSpc>
                <a:spcPct val="90000"/>
              </a:lnSpc>
              <a:spcBef>
                <a:spcPct val="0"/>
              </a:spcBef>
            </a:pP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1653" y="233818"/>
            <a:ext cx="1527505" cy="1185951"/>
          </a:xfrm>
          <a:prstGeom prst="rect">
            <a:avLst/>
          </a:prstGeom>
        </p:spPr>
      </p:pic>
      <p:sp>
        <p:nvSpPr>
          <p:cNvPr id="8" name="TextBox 7"/>
          <p:cNvSpPr txBox="1"/>
          <p:nvPr userDrawn="1"/>
        </p:nvSpPr>
        <p:spPr>
          <a:xfrm>
            <a:off x="5117690" y="6427114"/>
            <a:ext cx="1445342" cy="369332"/>
          </a:xfrm>
          <a:prstGeom prst="rect">
            <a:avLst/>
          </a:prstGeom>
          <a:noFill/>
        </p:spPr>
        <p:txBody>
          <a:bodyPr wrap="square" rtlCol="0">
            <a:spAutoFit/>
          </a:bodyPr>
          <a:lstStyle/>
          <a:p>
            <a:pPr algn="ctr"/>
            <a:fld id="{AA50AB77-D9F8-4B47-9BC0-7F855E2991DD}" type="slidenum">
              <a:rPr lang="fa-IR" smtClean="0"/>
              <a:t>‹#›</a:t>
            </a:fld>
            <a:endParaRPr lang="en-US" dirty="0"/>
          </a:p>
        </p:txBody>
      </p:sp>
    </p:spTree>
    <p:extLst>
      <p:ext uri="{BB962C8B-B14F-4D97-AF65-F5344CB8AC3E}">
        <p14:creationId xmlns:p14="http://schemas.microsoft.com/office/powerpoint/2010/main" val="16647032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9B409D-456F-4ADD-B512-DC119256FC77}"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93943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9B409D-456F-4ADD-B512-DC119256FC77}"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3003697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B409D-456F-4ADD-B512-DC119256FC77}"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303242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B409D-456F-4ADD-B512-DC119256FC77}"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74625-A3B4-409F-B1AB-59314C02CD4D}" type="slidenum">
              <a:rPr lang="en-US" smtClean="0"/>
              <a:t>‹#›</a:t>
            </a:fld>
            <a:endParaRPr lang="en-US"/>
          </a:p>
        </p:txBody>
      </p:sp>
    </p:spTree>
    <p:extLst>
      <p:ext uri="{BB962C8B-B14F-4D97-AF65-F5344CB8AC3E}">
        <p14:creationId xmlns:p14="http://schemas.microsoft.com/office/powerpoint/2010/main" val="1892294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BCB008-A1B1-42EC-9248-65AFD8E2B620}"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3587105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CB008-A1B1-42EC-9248-65AFD8E2B620}"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182492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BCB008-A1B1-42EC-9248-65AFD8E2B620}"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3505858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BCB008-A1B1-42EC-9248-65AFD8E2B620}"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54380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BCB008-A1B1-42EC-9248-65AFD8E2B620}" type="datetimeFigureOut">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3942265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BCB008-A1B1-42EC-9248-65AFD8E2B620}" type="datetimeFigureOut">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134487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1825625"/>
            <a:ext cx="5181600" cy="4351338"/>
          </a:xfrm>
        </p:spPr>
        <p:txBody>
          <a:bodyPr/>
          <a:lstStyle>
            <a:lvl1pPr>
              <a:buClr>
                <a:srgbClr val="C00000"/>
              </a:buClr>
              <a:defRPr>
                <a:solidFill>
                  <a:schemeClr val="accent6">
                    <a:lumMod val="50000"/>
                  </a:schemeClr>
                </a:solidFill>
                <a:cs typeface="B Nazanin" panose="00000400000000000000" pitchFamily="2" charset="-78"/>
              </a:defRPr>
            </a:lvl1pPr>
            <a:lvl2pPr>
              <a:buClr>
                <a:srgbClr val="C00000"/>
              </a:buClr>
              <a:defRPr>
                <a:solidFill>
                  <a:schemeClr val="accent6">
                    <a:lumMod val="50000"/>
                  </a:schemeClr>
                </a:solidFill>
                <a:cs typeface="B Nazanin" panose="00000400000000000000" pitchFamily="2" charset="-78"/>
              </a:defRPr>
            </a:lvl2pPr>
            <a:lvl3pPr>
              <a:buClr>
                <a:srgbClr val="C00000"/>
              </a:buClr>
              <a:defRPr>
                <a:solidFill>
                  <a:schemeClr val="accent6">
                    <a:lumMod val="50000"/>
                  </a:schemeClr>
                </a:solidFill>
                <a:cs typeface="B Nazanin" panose="00000400000000000000" pitchFamily="2" charset="-78"/>
              </a:defRPr>
            </a:lvl3pPr>
            <a:lvl4pPr>
              <a:buClr>
                <a:srgbClr val="C00000"/>
              </a:buClr>
              <a:defRPr>
                <a:solidFill>
                  <a:schemeClr val="accent6">
                    <a:lumMod val="50000"/>
                  </a:schemeClr>
                </a:solidFill>
                <a:cs typeface="B Nazanin" panose="00000400000000000000" pitchFamily="2" charset="-78"/>
              </a:defRPr>
            </a:lvl4pPr>
            <a:lvl5pPr>
              <a:buClr>
                <a:srgbClr val="C00000"/>
              </a:buClr>
              <a:defRPr>
                <a:solidFill>
                  <a:schemeClr val="accent6">
                    <a:lumMod val="50000"/>
                  </a:schemeClr>
                </a:solidFill>
                <a:cs typeface="B Nazanin" panose="00000400000000000000" pitchFamily="2" charset="-78"/>
              </a:defRPr>
            </a:lvl5pPr>
          </a:lstStyle>
          <a:p>
            <a:pPr lvl="0"/>
            <a:r>
              <a:rPr lang="en-US" dirty="0"/>
              <a:t>Edit </a:t>
            </a:r>
            <a:r>
              <a:rPr lang="en-US" dirty="0" smtClean="0"/>
              <a:t>Master </a:t>
            </a: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rgbClr val="C00000"/>
              </a:buClr>
              <a:defRPr>
                <a:solidFill>
                  <a:schemeClr val="accent6">
                    <a:lumMod val="50000"/>
                  </a:schemeClr>
                </a:solidFill>
                <a:cs typeface="B Nazanin" panose="00000400000000000000" pitchFamily="2" charset="-78"/>
              </a:defRPr>
            </a:lvl1pPr>
            <a:lvl2pPr>
              <a:buClr>
                <a:srgbClr val="C00000"/>
              </a:buClr>
              <a:defRPr>
                <a:solidFill>
                  <a:schemeClr val="accent6">
                    <a:lumMod val="50000"/>
                  </a:schemeClr>
                </a:solidFill>
                <a:cs typeface="B Nazanin" panose="00000400000000000000" pitchFamily="2" charset="-78"/>
              </a:defRPr>
            </a:lvl2pPr>
            <a:lvl3pPr>
              <a:buClr>
                <a:srgbClr val="C00000"/>
              </a:buClr>
              <a:defRPr>
                <a:solidFill>
                  <a:schemeClr val="accent6">
                    <a:lumMod val="50000"/>
                  </a:schemeClr>
                </a:solidFill>
                <a:cs typeface="B Nazanin" panose="00000400000000000000" pitchFamily="2" charset="-78"/>
              </a:defRPr>
            </a:lvl3pPr>
            <a:lvl4pPr>
              <a:buClr>
                <a:srgbClr val="C00000"/>
              </a:buClr>
              <a:defRPr>
                <a:solidFill>
                  <a:schemeClr val="accent6">
                    <a:lumMod val="50000"/>
                  </a:schemeClr>
                </a:solidFill>
                <a:cs typeface="B Nazanin" panose="00000400000000000000" pitchFamily="2" charset="-78"/>
              </a:defRPr>
            </a:lvl4pPr>
            <a:lvl5pPr>
              <a:buClr>
                <a:srgbClr val="C00000"/>
              </a:buClr>
              <a:defRPr>
                <a:solidFill>
                  <a:schemeClr val="accent6">
                    <a:lumMod val="50000"/>
                  </a:schemeClr>
                </a:solidFill>
                <a:cs typeface="B Nazani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FC9A7-90EF-4829-A3B1-C268C46BA0D9}" type="slidenum">
              <a:rPr lang="en-US" smtClean="0"/>
              <a:t>‹#›</a:t>
            </a:fld>
            <a:endParaRPr lang="en-US"/>
          </a:p>
        </p:txBody>
      </p:sp>
      <p:sp>
        <p:nvSpPr>
          <p:cNvPr id="10" name="TextBox 9"/>
          <p:cNvSpPr txBox="1"/>
          <p:nvPr userDrawn="1"/>
        </p:nvSpPr>
        <p:spPr>
          <a:xfrm>
            <a:off x="0" y="6293318"/>
            <a:ext cx="12192000" cy="577081"/>
          </a:xfrm>
          <a:prstGeom prst="rect">
            <a:avLst/>
          </a:prstGeom>
          <a:solidFill>
            <a:srgbClr val="C34949"/>
          </a:solidFill>
        </p:spPr>
        <p:txBody>
          <a:bodyPr wrap="square" rtlCol="0">
            <a:spAutoFit/>
          </a:bodyPr>
          <a:lstStyle/>
          <a:p>
            <a:pPr algn="r">
              <a:lnSpc>
                <a:spcPct val="200000"/>
              </a:lnSpc>
            </a:pPr>
            <a:r>
              <a:rPr lang="fa-IR" sz="1800" dirty="0" smtClean="0">
                <a:solidFill>
                  <a:schemeClr val="bg1"/>
                </a:solidFill>
                <a:latin typeface="IranNastaliq" panose="02000503000000020003" pitchFamily="2" charset="0"/>
                <a:cs typeface="IranNastaliq" panose="02000503000000020003" pitchFamily="2" charset="0"/>
              </a:rPr>
              <a:t>       </a:t>
            </a:r>
            <a:endParaRPr lang="en-US" sz="1800" dirty="0">
              <a:solidFill>
                <a:schemeClr val="bg1"/>
              </a:solidFill>
              <a:latin typeface="IranNastaliq" panose="02000503000000020003" pitchFamily="2" charset="0"/>
              <a:cs typeface="IranNastaliq" panose="02000503000000020003" pitchFamily="2" charset="0"/>
            </a:endParaRPr>
          </a:p>
        </p:txBody>
      </p:sp>
      <p:sp>
        <p:nvSpPr>
          <p:cNvPr id="13" name="Footer Placeholder 4"/>
          <p:cNvSpPr txBox="1">
            <a:spLocks/>
          </p:cNvSpPr>
          <p:nvPr userDrawn="1"/>
        </p:nvSpPr>
        <p:spPr>
          <a:xfrm>
            <a:off x="111135" y="6386555"/>
            <a:ext cx="2701079" cy="377468"/>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http://icdc.behdasht.gov.ir</a:t>
            </a:r>
            <a:endParaRPr lang="en-US" dirty="0">
              <a:effectLst>
                <a:outerShdw blurRad="38100" dist="38100" dir="2700000" algn="tl">
                  <a:srgbClr val="000000">
                    <a:alpha val="43137"/>
                  </a:srgbClr>
                </a:outerShdw>
              </a:effectLst>
            </a:endParaRPr>
          </a:p>
        </p:txBody>
      </p:sp>
      <p:sp>
        <p:nvSpPr>
          <p:cNvPr id="12" name="Title 1"/>
          <p:cNvSpPr>
            <a:spLocks noGrp="1"/>
          </p:cNvSpPr>
          <p:nvPr>
            <p:ph type="title"/>
          </p:nvPr>
        </p:nvSpPr>
        <p:spPr>
          <a:xfrm>
            <a:off x="269563" y="154181"/>
            <a:ext cx="9922806" cy="1325563"/>
          </a:xfrm>
          <a:prstGeom prst="roundRect">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defRPr b="1">
                <a:solidFill>
                  <a:schemeClr val="bg1"/>
                </a:solidFill>
                <a:cs typeface="+mj-cs"/>
              </a:defRPr>
            </a:lvl1pPr>
          </a:lstStyle>
          <a:p>
            <a:pPr algn="r" rtl="1"/>
            <a:endParaRPr lang="en-US" sz="4000" dirty="0">
              <a:ln w="22225">
                <a:noFill/>
                <a:prstDash val="solid"/>
              </a:ln>
              <a:solidFill>
                <a:schemeClr val="bg1"/>
              </a:solidFill>
              <a:effectLst>
                <a:outerShdw blurRad="38100" dist="38100" dir="2700000" algn="tl">
                  <a:srgbClr val="000000">
                    <a:alpha val="43137"/>
                  </a:srgbClr>
                </a:outerShdw>
              </a:effectLst>
              <a:cs typeface="B Nazanin" panose="00000400000000000000" pitchFamily="2" charset="-78"/>
            </a:endParaRPr>
          </a:p>
        </p:txBody>
      </p:sp>
      <p:sp>
        <p:nvSpPr>
          <p:cNvPr id="14" name="Flowchart: Alternate Process 13"/>
          <p:cNvSpPr/>
          <p:nvPr userDrawn="1"/>
        </p:nvSpPr>
        <p:spPr>
          <a:xfrm>
            <a:off x="10345111" y="124925"/>
            <a:ext cx="1512047" cy="1325563"/>
          </a:xfrm>
          <a:prstGeom prst="flowChartAlternateProcess">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pPr algn="r" rtl="1">
              <a:lnSpc>
                <a:spcPct val="90000"/>
              </a:lnSpc>
              <a:spcBef>
                <a:spcPct val="0"/>
              </a:spcBef>
            </a:pP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3677" y="196443"/>
            <a:ext cx="1334914" cy="1182526"/>
          </a:xfrm>
          <a:prstGeom prst="rect">
            <a:avLst/>
          </a:prstGeom>
        </p:spPr>
      </p:pic>
    </p:spTree>
    <p:extLst>
      <p:ext uri="{BB962C8B-B14F-4D97-AF65-F5344CB8AC3E}">
        <p14:creationId xmlns:p14="http://schemas.microsoft.com/office/powerpoint/2010/main" val="385219103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BCB008-A1B1-42EC-9248-65AFD8E2B620}" type="datetimeFigureOut">
              <a:rPr lang="en-US" smtClean="0"/>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1758982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BCB008-A1B1-42EC-9248-65AFD8E2B620}"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1443263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BCB008-A1B1-42EC-9248-65AFD8E2B620}" type="datetimeFigureOut">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4212153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CB008-A1B1-42EC-9248-65AFD8E2B620}"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1218498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CB008-A1B1-42EC-9248-65AFD8E2B620}" type="datetimeFigureOut">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D0EB7-49DC-4B92-8EF2-F84138A42BDC}" type="slidenum">
              <a:rPr lang="en-US" smtClean="0"/>
              <a:t>‹#›</a:t>
            </a:fld>
            <a:endParaRPr lang="en-US"/>
          </a:p>
        </p:txBody>
      </p:sp>
    </p:spTree>
    <p:extLst>
      <p:ext uri="{BB962C8B-B14F-4D97-AF65-F5344CB8AC3E}">
        <p14:creationId xmlns:p14="http://schemas.microsoft.com/office/powerpoint/2010/main" val="39190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C00000"/>
                </a:solidFill>
                <a:cs typeface="B Nazanin" panose="00000400000000000000" pitchFamily="2"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C00000"/>
              </a:buClr>
              <a:defRPr>
                <a:solidFill>
                  <a:schemeClr val="accent6">
                    <a:lumMod val="50000"/>
                  </a:schemeClr>
                </a:solidFill>
                <a:cs typeface="B Nazanin" panose="00000400000000000000" pitchFamily="2" charset="-78"/>
              </a:defRPr>
            </a:lvl1pPr>
            <a:lvl2pPr>
              <a:buClr>
                <a:srgbClr val="C00000"/>
              </a:buClr>
              <a:defRPr>
                <a:solidFill>
                  <a:schemeClr val="accent6">
                    <a:lumMod val="50000"/>
                  </a:schemeClr>
                </a:solidFill>
                <a:cs typeface="B Nazanin" panose="00000400000000000000" pitchFamily="2" charset="-78"/>
              </a:defRPr>
            </a:lvl2pPr>
            <a:lvl3pPr>
              <a:buClr>
                <a:srgbClr val="C00000"/>
              </a:buClr>
              <a:defRPr>
                <a:solidFill>
                  <a:schemeClr val="accent6">
                    <a:lumMod val="50000"/>
                  </a:schemeClr>
                </a:solidFill>
                <a:cs typeface="B Nazanin" panose="00000400000000000000" pitchFamily="2" charset="-78"/>
              </a:defRPr>
            </a:lvl3pPr>
            <a:lvl4pPr>
              <a:buClr>
                <a:srgbClr val="C00000"/>
              </a:buClr>
              <a:defRPr>
                <a:solidFill>
                  <a:schemeClr val="accent6">
                    <a:lumMod val="50000"/>
                  </a:schemeClr>
                </a:solidFill>
                <a:cs typeface="B Nazanin" panose="00000400000000000000" pitchFamily="2" charset="-78"/>
              </a:defRPr>
            </a:lvl4pPr>
            <a:lvl5pPr>
              <a:buClr>
                <a:srgbClr val="C00000"/>
              </a:buClr>
              <a:defRPr>
                <a:solidFill>
                  <a:schemeClr val="accent6">
                    <a:lumMod val="50000"/>
                  </a:schemeClr>
                </a:solidFill>
                <a:cs typeface="B Nazani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C00000"/>
                </a:solidFill>
                <a:cs typeface="B Nazanin" panose="00000400000000000000" pitchFamily="2"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C00000"/>
              </a:buClr>
              <a:defRPr>
                <a:solidFill>
                  <a:schemeClr val="accent6">
                    <a:lumMod val="50000"/>
                  </a:schemeClr>
                </a:solidFill>
                <a:cs typeface="B Nazanin" panose="00000400000000000000" pitchFamily="2" charset="-78"/>
              </a:defRPr>
            </a:lvl1pPr>
            <a:lvl2pPr>
              <a:buClr>
                <a:srgbClr val="C00000"/>
              </a:buClr>
              <a:defRPr>
                <a:solidFill>
                  <a:schemeClr val="accent6">
                    <a:lumMod val="50000"/>
                  </a:schemeClr>
                </a:solidFill>
                <a:cs typeface="B Nazanin" panose="00000400000000000000" pitchFamily="2" charset="-78"/>
              </a:defRPr>
            </a:lvl2pPr>
            <a:lvl3pPr>
              <a:buClr>
                <a:srgbClr val="C00000"/>
              </a:buClr>
              <a:defRPr>
                <a:solidFill>
                  <a:schemeClr val="accent6">
                    <a:lumMod val="50000"/>
                  </a:schemeClr>
                </a:solidFill>
                <a:cs typeface="B Nazanin" panose="00000400000000000000" pitchFamily="2" charset="-78"/>
              </a:defRPr>
            </a:lvl3pPr>
            <a:lvl4pPr>
              <a:buClr>
                <a:srgbClr val="C00000"/>
              </a:buClr>
              <a:defRPr>
                <a:solidFill>
                  <a:schemeClr val="accent6">
                    <a:lumMod val="50000"/>
                  </a:schemeClr>
                </a:solidFill>
                <a:cs typeface="B Nazanin" panose="00000400000000000000" pitchFamily="2" charset="-78"/>
              </a:defRPr>
            </a:lvl4pPr>
            <a:lvl5pPr>
              <a:buClr>
                <a:srgbClr val="C00000"/>
              </a:buClr>
              <a:defRPr>
                <a:solidFill>
                  <a:schemeClr val="accent6">
                    <a:lumMod val="50000"/>
                  </a:schemeClr>
                </a:solidFill>
                <a:cs typeface="B Nazanin" panose="00000400000000000000" pitchFamily="2"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7FC9A7-90EF-4829-A3B1-C268C46BA0D9}" type="slidenum">
              <a:rPr lang="en-US" smtClean="0"/>
              <a:t>‹#›</a:t>
            </a:fld>
            <a:endParaRPr lang="en-US"/>
          </a:p>
        </p:txBody>
      </p:sp>
      <p:sp>
        <p:nvSpPr>
          <p:cNvPr id="10" name="Flowchart: Alternate Process 9"/>
          <p:cNvSpPr/>
          <p:nvPr userDrawn="1"/>
        </p:nvSpPr>
        <p:spPr>
          <a:xfrm>
            <a:off x="10345111" y="147305"/>
            <a:ext cx="1512047" cy="1325563"/>
          </a:xfrm>
          <a:prstGeom prst="flowChartAlternateProcess">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pPr algn="r" rtl="1">
              <a:lnSpc>
                <a:spcPct val="90000"/>
              </a:lnSpc>
              <a:spcBef>
                <a:spcPct val="0"/>
              </a:spcBef>
            </a:pPr>
            <a:endParaRPr lang="en-US" sz="4400" b="1">
              <a:solidFill>
                <a:schemeClr val="bg1">
                  <a:lumMod val="95000"/>
                </a:schemeClr>
              </a:solidFill>
              <a:latin typeface="+mj-lt"/>
              <a:ea typeface="+mj-ea"/>
              <a:cs typeface="B Nazanin" panose="00000400000000000000" pitchFamily="2" charset="-78"/>
            </a:endParaRPr>
          </a:p>
        </p:txBody>
      </p:sp>
      <p:sp>
        <p:nvSpPr>
          <p:cNvPr id="14" name="Title 1"/>
          <p:cNvSpPr>
            <a:spLocks noGrp="1"/>
          </p:cNvSpPr>
          <p:nvPr>
            <p:ph type="title"/>
          </p:nvPr>
        </p:nvSpPr>
        <p:spPr>
          <a:xfrm>
            <a:off x="313808" y="147305"/>
            <a:ext cx="9922806" cy="1325563"/>
          </a:xfrm>
          <a:prstGeom prst="roundRect">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defRPr b="1">
                <a:solidFill>
                  <a:schemeClr val="bg1"/>
                </a:solidFill>
                <a:cs typeface="B Nazanin" panose="00000400000000000000" pitchFamily="2" charset="-78"/>
              </a:defRPr>
            </a:lvl1pPr>
          </a:lstStyle>
          <a:p>
            <a:pPr algn="r" rtl="1"/>
            <a:endParaRPr lang="en-US" sz="4000" dirty="0">
              <a:ln w="22225">
                <a:noFill/>
                <a:prstDash val="solid"/>
              </a:ln>
              <a:solidFill>
                <a:schemeClr val="bg1"/>
              </a:solidFill>
              <a:effectLst>
                <a:outerShdw blurRad="38100" dist="38100" dir="2700000" algn="tl">
                  <a:srgbClr val="000000">
                    <a:alpha val="43137"/>
                  </a:srgbClr>
                </a:outerShdw>
              </a:effectLst>
              <a:cs typeface="B Nazanin" panose="00000400000000000000" pitchFamily="2" charset="-78"/>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3677" y="196443"/>
            <a:ext cx="1334914" cy="1182526"/>
          </a:xfrm>
          <a:prstGeom prst="rect">
            <a:avLst/>
          </a:prstGeom>
        </p:spPr>
      </p:pic>
    </p:spTree>
    <p:extLst>
      <p:ext uri="{BB962C8B-B14F-4D97-AF65-F5344CB8AC3E}">
        <p14:creationId xmlns:p14="http://schemas.microsoft.com/office/powerpoint/2010/main" val="29740497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7FC9A7-90EF-4829-A3B1-C268C46BA0D9}" type="slidenum">
              <a:rPr lang="en-US" smtClean="0"/>
              <a:t>‹#›</a:t>
            </a:fld>
            <a:endParaRPr lang="en-US"/>
          </a:p>
        </p:txBody>
      </p:sp>
      <p:sp>
        <p:nvSpPr>
          <p:cNvPr id="9" name="Flowchart: Alternate Process 8"/>
          <p:cNvSpPr/>
          <p:nvPr userDrawn="1"/>
        </p:nvSpPr>
        <p:spPr>
          <a:xfrm>
            <a:off x="10358365" y="126051"/>
            <a:ext cx="1512047" cy="1325563"/>
          </a:xfrm>
          <a:prstGeom prst="flowChartAlternateProcess">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pPr algn="r" rtl="1">
              <a:lnSpc>
                <a:spcPct val="90000"/>
              </a:lnSpc>
              <a:spcBef>
                <a:spcPct val="0"/>
              </a:spcBef>
            </a:pPr>
            <a:endParaRPr lang="en-US" sz="4400" b="1">
              <a:solidFill>
                <a:schemeClr val="bg1">
                  <a:lumMod val="95000"/>
                </a:schemeClr>
              </a:solidFill>
              <a:latin typeface="+mj-lt"/>
              <a:ea typeface="+mj-ea"/>
              <a:cs typeface="B Nazanin" panose="00000400000000000000" pitchFamily="2" charset="-78"/>
            </a:endParaRPr>
          </a:p>
        </p:txBody>
      </p:sp>
      <p:sp>
        <p:nvSpPr>
          <p:cNvPr id="10" name="Title 1"/>
          <p:cNvSpPr>
            <a:spLocks noGrp="1"/>
          </p:cNvSpPr>
          <p:nvPr>
            <p:ph type="title"/>
          </p:nvPr>
        </p:nvSpPr>
        <p:spPr>
          <a:xfrm>
            <a:off x="269563" y="124925"/>
            <a:ext cx="9922806" cy="1325563"/>
          </a:xfrm>
          <a:prstGeom prst="flowChartAlternateProcess">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defRPr b="1">
                <a:solidFill>
                  <a:schemeClr val="bg1"/>
                </a:solidFill>
                <a:cs typeface="B Nazanin" panose="00000400000000000000" pitchFamily="2" charset="-78"/>
              </a:defRPr>
            </a:lvl1pPr>
          </a:lstStyle>
          <a:p>
            <a:pPr algn="r" rtl="1"/>
            <a:endParaRPr lang="en-US" sz="4000" dirty="0">
              <a:ln w="22225">
                <a:noFill/>
                <a:prstDash val="solid"/>
              </a:ln>
              <a:solidFill>
                <a:schemeClr val="bg1"/>
              </a:solidFill>
              <a:effectLst>
                <a:outerShdw blurRad="38100" dist="38100" dir="2700000" algn="tl">
                  <a:srgbClr val="000000">
                    <a:alpha val="43137"/>
                  </a:srgbClr>
                </a:outerShdw>
              </a:effectLst>
              <a:cs typeface="B Nazanin" panose="00000400000000000000" pitchFamily="2" charset="-78"/>
            </a:endParaRPr>
          </a:p>
        </p:txBody>
      </p:sp>
      <p:sp>
        <p:nvSpPr>
          <p:cNvPr id="11" name="TextBox 10"/>
          <p:cNvSpPr txBox="1"/>
          <p:nvPr userDrawn="1"/>
        </p:nvSpPr>
        <p:spPr>
          <a:xfrm>
            <a:off x="0" y="6293318"/>
            <a:ext cx="12192000" cy="577081"/>
          </a:xfrm>
          <a:prstGeom prst="rect">
            <a:avLst/>
          </a:prstGeom>
          <a:solidFill>
            <a:srgbClr val="C34949"/>
          </a:solidFill>
        </p:spPr>
        <p:txBody>
          <a:bodyPr wrap="square" rtlCol="0">
            <a:spAutoFit/>
          </a:bodyPr>
          <a:lstStyle/>
          <a:p>
            <a:pPr algn="r">
              <a:lnSpc>
                <a:spcPct val="200000"/>
              </a:lnSpc>
            </a:pPr>
            <a:r>
              <a:rPr lang="fa-IR" sz="1800" dirty="0" smtClean="0">
                <a:solidFill>
                  <a:schemeClr val="bg1"/>
                </a:solidFill>
                <a:latin typeface="IranNastaliq" panose="02000503000000020003" pitchFamily="2" charset="0"/>
                <a:cs typeface="IranNastaliq" panose="02000503000000020003" pitchFamily="2" charset="0"/>
              </a:rPr>
              <a:t>      </a:t>
            </a:r>
            <a:r>
              <a:rPr lang="fa-IR" sz="1800" baseline="0" dirty="0" smtClean="0">
                <a:solidFill>
                  <a:schemeClr val="bg1"/>
                </a:solidFill>
                <a:latin typeface="IranNastaliq" panose="02000503000000020003" pitchFamily="2" charset="0"/>
                <a:cs typeface="IranNastaliq" panose="02000503000000020003" pitchFamily="2" charset="0"/>
              </a:rPr>
              <a:t>   </a:t>
            </a:r>
            <a:endParaRPr lang="en-US" sz="1800" dirty="0">
              <a:solidFill>
                <a:schemeClr val="bg1"/>
              </a:solidFill>
              <a:latin typeface="IranNastaliq" panose="02000503000000020003" pitchFamily="2" charset="0"/>
              <a:cs typeface="IranNastaliq" panose="02000503000000020003" pitchFamily="2" charset="0"/>
            </a:endParaRPr>
          </a:p>
        </p:txBody>
      </p:sp>
      <p:sp>
        <p:nvSpPr>
          <p:cNvPr id="14" name="Footer Placeholder 4"/>
          <p:cNvSpPr txBox="1">
            <a:spLocks/>
          </p:cNvSpPr>
          <p:nvPr userDrawn="1"/>
        </p:nvSpPr>
        <p:spPr>
          <a:xfrm>
            <a:off x="111135" y="6399807"/>
            <a:ext cx="2701079" cy="377468"/>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effectLst>
                  <a:outerShdw blurRad="38100" dist="38100" dir="2700000" algn="tl">
                    <a:srgbClr val="000000">
                      <a:alpha val="43137"/>
                    </a:srgbClr>
                  </a:outerShdw>
                </a:effectLst>
              </a:rPr>
              <a:t>http://icdc.behdasht.gov.ir</a:t>
            </a:r>
            <a:endParaRPr lang="en-US" b="1" dirty="0">
              <a:effectLst>
                <a:outerShdw blurRad="38100" dist="38100" dir="2700000" algn="tl">
                  <a:srgbClr val="000000">
                    <a:alpha val="43137"/>
                  </a:srgbClr>
                </a:outerShdw>
              </a:effectLst>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3677" y="196443"/>
            <a:ext cx="1334914" cy="1182526"/>
          </a:xfrm>
          <a:prstGeom prst="rect">
            <a:avLst/>
          </a:prstGeom>
        </p:spPr>
      </p:pic>
    </p:spTree>
    <p:extLst>
      <p:ext uri="{BB962C8B-B14F-4D97-AF65-F5344CB8AC3E}">
        <p14:creationId xmlns:p14="http://schemas.microsoft.com/office/powerpoint/2010/main" val="21511908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7FC9A7-90EF-4829-A3B1-C268C46BA0D9}" type="slidenum">
              <a:rPr lang="en-US" smtClean="0"/>
              <a:t>‹#›</a:t>
            </a:fld>
            <a:endParaRPr lang="en-US"/>
          </a:p>
        </p:txBody>
      </p:sp>
    </p:spTree>
    <p:extLst>
      <p:ext uri="{BB962C8B-B14F-4D97-AF65-F5344CB8AC3E}">
        <p14:creationId xmlns:p14="http://schemas.microsoft.com/office/powerpoint/2010/main" val="1544287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74" y="1483744"/>
            <a:ext cx="6590581" cy="4695156"/>
          </a:xfrm>
        </p:spPr>
        <p:txBody>
          <a:bodyPr/>
          <a:lstStyle>
            <a:lvl1pPr>
              <a:buClr>
                <a:srgbClr val="C00000"/>
              </a:buClr>
              <a:defRPr sz="3200">
                <a:solidFill>
                  <a:schemeClr val="accent6">
                    <a:lumMod val="50000"/>
                  </a:schemeClr>
                </a:solidFill>
                <a:cs typeface="B Nazanin" panose="00000400000000000000" pitchFamily="2" charset="-78"/>
              </a:defRPr>
            </a:lvl1pPr>
            <a:lvl2pPr>
              <a:buClr>
                <a:srgbClr val="C00000"/>
              </a:buClr>
              <a:defRPr sz="2800">
                <a:solidFill>
                  <a:schemeClr val="accent6">
                    <a:lumMod val="50000"/>
                  </a:schemeClr>
                </a:solidFill>
                <a:cs typeface="B Nazanin" panose="00000400000000000000" pitchFamily="2" charset="-78"/>
              </a:defRPr>
            </a:lvl2pPr>
            <a:lvl3pPr>
              <a:buClr>
                <a:srgbClr val="C00000"/>
              </a:buClr>
              <a:defRPr sz="2400">
                <a:solidFill>
                  <a:schemeClr val="accent6">
                    <a:lumMod val="50000"/>
                  </a:schemeClr>
                </a:solidFill>
                <a:cs typeface="B Nazanin" panose="00000400000000000000" pitchFamily="2" charset="-78"/>
              </a:defRPr>
            </a:lvl3pPr>
            <a:lvl4pPr>
              <a:buClr>
                <a:srgbClr val="C00000"/>
              </a:buClr>
              <a:defRPr sz="2000">
                <a:solidFill>
                  <a:schemeClr val="accent6">
                    <a:lumMod val="50000"/>
                  </a:schemeClr>
                </a:solidFill>
                <a:cs typeface="B Nazanin" panose="00000400000000000000" pitchFamily="2" charset="-78"/>
              </a:defRPr>
            </a:lvl4pPr>
            <a:lvl5pPr>
              <a:buClr>
                <a:srgbClr val="C00000"/>
              </a:buClr>
              <a:defRPr sz="2000">
                <a:solidFill>
                  <a:schemeClr val="accent6">
                    <a:lumMod val="50000"/>
                  </a:schemeClr>
                </a:solidFill>
                <a:cs typeface="B Nazanin" panose="00000400000000000000" pitchFamily="2" charset="-78"/>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413109" y="2001078"/>
            <a:ext cx="4336068" cy="4143316"/>
          </a:xfrm>
        </p:spPr>
        <p:txBody>
          <a:bodyPr/>
          <a:lstStyle>
            <a:lvl1pPr marL="0" indent="0">
              <a:buNone/>
              <a:defRPr sz="1600">
                <a:solidFill>
                  <a:schemeClr val="accent6">
                    <a:lumMod val="50000"/>
                  </a:schemeClr>
                </a:solidFill>
                <a:cs typeface="B Nazanin" panose="00000400000000000000" pitchFamily="2" charset="-7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FC9A7-90EF-4829-A3B1-C268C46BA0D9}" type="slidenum">
              <a:rPr lang="en-US" smtClean="0"/>
              <a:t>‹#›</a:t>
            </a:fld>
            <a:endParaRPr lang="en-US"/>
          </a:p>
        </p:txBody>
      </p:sp>
      <p:sp>
        <p:nvSpPr>
          <p:cNvPr id="10" name="Flowchart: Alternate Process 9"/>
          <p:cNvSpPr/>
          <p:nvPr userDrawn="1"/>
        </p:nvSpPr>
        <p:spPr>
          <a:xfrm>
            <a:off x="162288" y="74259"/>
            <a:ext cx="1512047" cy="1325563"/>
          </a:xfrm>
          <a:prstGeom prst="flowChartAlternateProcess">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pPr algn="r" rtl="1">
              <a:lnSpc>
                <a:spcPct val="90000"/>
              </a:lnSpc>
              <a:spcBef>
                <a:spcPct val="0"/>
              </a:spcBef>
            </a:pPr>
            <a:endParaRPr lang="en-US" dirty="0"/>
          </a:p>
        </p:txBody>
      </p:sp>
      <p:sp>
        <p:nvSpPr>
          <p:cNvPr id="12" name="TextBox 11"/>
          <p:cNvSpPr txBox="1"/>
          <p:nvPr userDrawn="1"/>
        </p:nvSpPr>
        <p:spPr>
          <a:xfrm>
            <a:off x="0" y="6293318"/>
            <a:ext cx="12192000" cy="577081"/>
          </a:xfrm>
          <a:prstGeom prst="rect">
            <a:avLst/>
          </a:prstGeom>
          <a:solidFill>
            <a:srgbClr val="C34949"/>
          </a:solidFill>
        </p:spPr>
        <p:txBody>
          <a:bodyPr wrap="square" rtlCol="0">
            <a:spAutoFit/>
          </a:bodyPr>
          <a:lstStyle/>
          <a:p>
            <a:pPr algn="r">
              <a:lnSpc>
                <a:spcPct val="200000"/>
              </a:lnSpc>
            </a:pPr>
            <a:r>
              <a:rPr lang="fa-IR" sz="1800" baseline="0" dirty="0" smtClean="0">
                <a:solidFill>
                  <a:schemeClr val="bg1"/>
                </a:solidFill>
                <a:latin typeface="IranNastaliq" panose="02000503000000020003" pitchFamily="2" charset="0"/>
                <a:cs typeface="IranNastaliq" panose="02000503000000020003" pitchFamily="2" charset="0"/>
              </a:rPr>
              <a:t> </a:t>
            </a:r>
            <a:endParaRPr lang="en-US" sz="1800" dirty="0">
              <a:solidFill>
                <a:schemeClr val="bg1"/>
              </a:solidFill>
              <a:latin typeface="IranNastaliq" panose="02000503000000020003" pitchFamily="2" charset="0"/>
              <a:cs typeface="IranNastaliq" panose="02000503000000020003" pitchFamily="2" charset="0"/>
            </a:endParaRPr>
          </a:p>
        </p:txBody>
      </p:sp>
      <p:sp>
        <p:nvSpPr>
          <p:cNvPr id="13" name="Footer Placeholder 4"/>
          <p:cNvSpPr txBox="1">
            <a:spLocks/>
          </p:cNvSpPr>
          <p:nvPr userDrawn="1"/>
        </p:nvSpPr>
        <p:spPr>
          <a:xfrm>
            <a:off x="111135" y="6386555"/>
            <a:ext cx="2701079" cy="377468"/>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http://icdc.behdasht.gov.ir</a:t>
            </a:r>
            <a:endParaRPr lang="en-US" dirty="0">
              <a:effectLst>
                <a:outerShdw blurRad="38100" dist="38100" dir="2700000" algn="tl">
                  <a:srgbClr val="000000">
                    <a:alpha val="43137"/>
                  </a:srgbClr>
                </a:outerShdw>
              </a:effectLst>
            </a:endParaRPr>
          </a:p>
        </p:txBody>
      </p:sp>
      <p:sp>
        <p:nvSpPr>
          <p:cNvPr id="14" name="Title 1"/>
          <p:cNvSpPr>
            <a:spLocks noGrp="1"/>
          </p:cNvSpPr>
          <p:nvPr>
            <p:ph type="title"/>
          </p:nvPr>
        </p:nvSpPr>
        <p:spPr>
          <a:xfrm>
            <a:off x="7295792" y="88423"/>
            <a:ext cx="4539650" cy="1705042"/>
          </a:xfrm>
          <a:prstGeom prst="roundRect">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lgn="r">
              <a:defRPr sz="3200" b="1">
                <a:solidFill>
                  <a:schemeClr val="bg1"/>
                </a:solidFill>
                <a:effectLst>
                  <a:outerShdw blurRad="38100" dist="38100" dir="2700000" algn="tl">
                    <a:srgbClr val="000000">
                      <a:alpha val="43137"/>
                    </a:srgbClr>
                  </a:outerShdw>
                </a:effectLst>
                <a:cs typeface="+mj-cs"/>
              </a:defRPr>
            </a:lvl1pPr>
          </a:lstStyle>
          <a:p>
            <a:r>
              <a:rPr lang="en-US" dirty="0"/>
              <a:t>Click to edit </a:t>
            </a:r>
            <a:r>
              <a:rPr lang="en-US" dirty="0" smtClean="0"/>
              <a:t>Master </a:t>
            </a:r>
            <a:r>
              <a:rPr lang="en-US" dirty="0"/>
              <a:t>title style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854" y="145777"/>
            <a:ext cx="1334914" cy="1182526"/>
          </a:xfrm>
          <a:prstGeom prst="rect">
            <a:avLst/>
          </a:prstGeom>
        </p:spPr>
      </p:pic>
    </p:spTree>
    <p:extLst>
      <p:ext uri="{BB962C8B-B14F-4D97-AF65-F5344CB8AC3E}">
        <p14:creationId xmlns:p14="http://schemas.microsoft.com/office/powerpoint/2010/main" val="9179148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413109" y="2057400"/>
            <a:ext cx="4336068" cy="4086994"/>
          </a:xfrm>
        </p:spPr>
        <p:txBody>
          <a:bodyPr/>
          <a:lstStyle>
            <a:lvl1pPr marL="0" indent="0">
              <a:buNone/>
              <a:defRPr sz="1600">
                <a:solidFill>
                  <a:schemeClr val="accent5">
                    <a:lumMod val="50000"/>
                  </a:schemeClr>
                </a:solidFill>
                <a:cs typeface="B Nazanin" panose="00000400000000000000" pitchFamily="2" charset="-7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FC9A7-90EF-4829-A3B1-C268C46BA0D9}" type="slidenum">
              <a:rPr lang="en-US" smtClean="0"/>
              <a:t>‹#›</a:t>
            </a:fld>
            <a:endParaRPr lang="en-US"/>
          </a:p>
        </p:txBody>
      </p:sp>
      <p:sp>
        <p:nvSpPr>
          <p:cNvPr id="10" name="Flowchart: Alternate Process 9"/>
          <p:cNvSpPr/>
          <p:nvPr userDrawn="1"/>
        </p:nvSpPr>
        <p:spPr>
          <a:xfrm>
            <a:off x="175540" y="61007"/>
            <a:ext cx="1512047" cy="1325563"/>
          </a:xfrm>
          <a:prstGeom prst="flowChartAlternateProcess">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pPr algn="r" rtl="1">
              <a:lnSpc>
                <a:spcPct val="90000"/>
              </a:lnSpc>
              <a:spcBef>
                <a:spcPct val="0"/>
              </a:spcBef>
            </a:pPr>
            <a:endParaRPr lang="en-US" dirty="0"/>
          </a:p>
        </p:txBody>
      </p:sp>
      <p:sp>
        <p:nvSpPr>
          <p:cNvPr id="12" name="TextBox 11"/>
          <p:cNvSpPr txBox="1"/>
          <p:nvPr userDrawn="1"/>
        </p:nvSpPr>
        <p:spPr>
          <a:xfrm>
            <a:off x="0" y="6280917"/>
            <a:ext cx="12192000" cy="577081"/>
          </a:xfrm>
          <a:prstGeom prst="rect">
            <a:avLst/>
          </a:prstGeom>
          <a:solidFill>
            <a:srgbClr val="C34949"/>
          </a:solidFill>
        </p:spPr>
        <p:txBody>
          <a:bodyPr wrap="square" rtlCol="0">
            <a:spAutoFit/>
          </a:bodyPr>
          <a:lstStyle/>
          <a:p>
            <a:pPr algn="r">
              <a:lnSpc>
                <a:spcPct val="200000"/>
              </a:lnSpc>
            </a:pPr>
            <a:r>
              <a:rPr lang="fa-IR" sz="1800" dirty="0" smtClean="0">
                <a:solidFill>
                  <a:schemeClr val="bg1"/>
                </a:solidFill>
                <a:latin typeface="IranNastaliq" panose="02000503000000020003" pitchFamily="2" charset="0"/>
                <a:cs typeface="IranNastaliq" panose="02000503000000020003" pitchFamily="2" charset="0"/>
              </a:rPr>
              <a:t>      </a:t>
            </a:r>
            <a:r>
              <a:rPr lang="fa-IR" sz="1800" baseline="0" dirty="0" smtClean="0">
                <a:solidFill>
                  <a:schemeClr val="bg1"/>
                </a:solidFill>
                <a:latin typeface="IranNastaliq" panose="02000503000000020003" pitchFamily="2" charset="0"/>
                <a:cs typeface="IranNastaliq" panose="02000503000000020003" pitchFamily="2" charset="0"/>
              </a:rPr>
              <a:t> </a:t>
            </a:r>
            <a:endParaRPr lang="en-US" sz="1800" dirty="0">
              <a:solidFill>
                <a:schemeClr val="bg1"/>
              </a:solidFill>
              <a:latin typeface="IranNastaliq" panose="02000503000000020003" pitchFamily="2" charset="0"/>
              <a:cs typeface="IranNastaliq" panose="02000503000000020003" pitchFamily="2" charset="0"/>
            </a:endParaRPr>
          </a:p>
        </p:txBody>
      </p:sp>
      <p:sp>
        <p:nvSpPr>
          <p:cNvPr id="13" name="Footer Placeholder 4"/>
          <p:cNvSpPr txBox="1">
            <a:spLocks/>
          </p:cNvSpPr>
          <p:nvPr userDrawn="1"/>
        </p:nvSpPr>
        <p:spPr>
          <a:xfrm>
            <a:off x="111135" y="6386555"/>
            <a:ext cx="2701079" cy="377468"/>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http://icdc.behdasht.gov.ir</a:t>
            </a:r>
            <a:endParaRPr lang="en-US" dirty="0">
              <a:effectLst>
                <a:outerShdw blurRad="38100" dist="38100" dir="2700000" algn="tl">
                  <a:srgbClr val="000000">
                    <a:alpha val="43137"/>
                  </a:srgbClr>
                </a:outerShdw>
              </a:effectLst>
            </a:endParaRPr>
          </a:p>
        </p:txBody>
      </p:sp>
      <p:sp>
        <p:nvSpPr>
          <p:cNvPr id="14" name="Title 1"/>
          <p:cNvSpPr>
            <a:spLocks noGrp="1"/>
          </p:cNvSpPr>
          <p:nvPr>
            <p:ph type="title"/>
          </p:nvPr>
        </p:nvSpPr>
        <p:spPr>
          <a:xfrm>
            <a:off x="7295792" y="167935"/>
            <a:ext cx="4539650" cy="1705042"/>
          </a:xfrm>
          <a:prstGeom prst="roundRect">
            <a:avLst/>
          </a:prstGeom>
          <a:solidFill>
            <a:srgbClr val="C3494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algn="r">
              <a:defRPr sz="3200" b="1">
                <a:solidFill>
                  <a:schemeClr val="bg1"/>
                </a:solidFill>
                <a:effectLst>
                  <a:outerShdw blurRad="38100" dist="38100" dir="2700000" algn="tl">
                    <a:srgbClr val="000000">
                      <a:alpha val="43137"/>
                    </a:srgbClr>
                  </a:outerShdw>
                </a:effectLst>
                <a:cs typeface="B Nazanin" panose="00000400000000000000" pitchFamily="2" charset="-78"/>
              </a:defRPr>
            </a:lvl1pPr>
          </a:lstStyle>
          <a:p>
            <a:r>
              <a:rPr lang="en-US" dirty="0"/>
              <a:t>Click to edit </a:t>
            </a:r>
            <a:r>
              <a:rPr lang="en-US" dirty="0" smtClean="0"/>
              <a:t>Master </a:t>
            </a:r>
            <a:r>
              <a:rPr lang="en-US" dirty="0"/>
              <a:t>title style</a:t>
            </a:r>
          </a:p>
        </p:txBody>
      </p:sp>
      <p:sp>
        <p:nvSpPr>
          <p:cNvPr id="15" name="Picture Placeholder 2"/>
          <p:cNvSpPr>
            <a:spLocks noGrp="1"/>
          </p:cNvSpPr>
          <p:nvPr>
            <p:ph type="pic" idx="1"/>
          </p:nvPr>
        </p:nvSpPr>
        <p:spPr>
          <a:xfrm>
            <a:off x="414068" y="1489358"/>
            <a:ext cx="6490093" cy="46649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4106" y="154683"/>
            <a:ext cx="1334914" cy="1182526"/>
          </a:xfrm>
          <a:prstGeom prst="rect">
            <a:avLst/>
          </a:prstGeom>
        </p:spPr>
      </p:pic>
    </p:spTree>
    <p:extLst>
      <p:ext uri="{BB962C8B-B14F-4D97-AF65-F5344CB8AC3E}">
        <p14:creationId xmlns:p14="http://schemas.microsoft.com/office/powerpoint/2010/main" val="16041208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5">
                <a:lumMod val="60000"/>
                <a:lumOff val="40000"/>
              </a:schemeClr>
            </a:gs>
            <a:gs pos="0">
              <a:schemeClr val="accent6">
                <a:lumMod val="0"/>
                <a:lumOff val="100000"/>
              </a:schemeClr>
            </a:gs>
            <a:gs pos="100000">
              <a:schemeClr val="accent2">
                <a:lumMod val="60000"/>
                <a:lumOff val="40000"/>
              </a:schemeClr>
            </a:gs>
            <a:gs pos="100000">
              <a:schemeClr val="bg2">
                <a:lumMod val="7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734728"/>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7792066"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724400" y="6356349"/>
            <a:ext cx="2743200" cy="365125"/>
          </a:xfrm>
          <a:prstGeom prst="rect">
            <a:avLst/>
          </a:prstGeom>
        </p:spPr>
        <p:txBody>
          <a:bodyPr vert="horz" lIns="91440" tIns="45720" rIns="91440" bIns="45720" rtlCol="0" anchor="ctr"/>
          <a:lstStyle>
            <a:lvl1pPr algn="ctr">
              <a:defRPr sz="1400">
                <a:solidFill>
                  <a:schemeClr val="bg1"/>
                </a:solidFill>
                <a:latin typeface="Arial Black" panose="020B0A04020102090204" pitchFamily="34" charset="0"/>
                <a:cs typeface="B Titr" panose="00000700000000000000" pitchFamily="2" charset="-78"/>
              </a:defRPr>
            </a:lvl1pPr>
          </a:lstStyle>
          <a:p>
            <a:fld id="{927FC9A7-90EF-4829-A3B1-C268C46BA0D9}" type="slidenum">
              <a:rPr lang="en-US" smtClean="0"/>
              <a:pPr/>
              <a:t>‹#›</a:t>
            </a:fld>
            <a:endParaRPr lang="en-US" dirty="0"/>
          </a:p>
        </p:txBody>
      </p:sp>
    </p:spTree>
    <p:extLst>
      <p:ext uri="{BB962C8B-B14F-4D97-AF65-F5344CB8AC3E}">
        <p14:creationId xmlns:p14="http://schemas.microsoft.com/office/powerpoint/2010/main" val="57038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iming>
    <p:tnLst>
      <p:par>
        <p:cTn id="1" dur="indefinite" restart="never" nodeType="tmRoot"/>
      </p:par>
    </p:tnLst>
  </p:timing>
  <p:hf hd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B Nazanin" panose="00000400000000000000" pitchFamily="2" charset="-78"/>
        </a:defRPr>
      </a:lvl1pPr>
    </p:titleStyle>
    <p:bodyStyle>
      <a:lvl1pPr marL="228600" indent="-228600" algn="r" defTabSz="914400" rtl="1" eaLnBrk="1" latinLnBrk="0" hangingPunct="1">
        <a:lnSpc>
          <a:spcPct val="90000"/>
        </a:lnSpc>
        <a:spcBef>
          <a:spcPts val="1000"/>
        </a:spcBef>
        <a:buClr>
          <a:srgbClr val="FC5D16"/>
        </a:buClr>
        <a:buFont typeface="Arial" panose="020B0604020202020204" pitchFamily="34" charset="0"/>
        <a:buChar char="•"/>
        <a:defRPr sz="2800" kern="1200">
          <a:solidFill>
            <a:schemeClr val="tx1"/>
          </a:solidFill>
          <a:latin typeface="+mn-lt"/>
          <a:ea typeface="+mn-ea"/>
          <a:cs typeface="B Nazanin" panose="00000400000000000000" pitchFamily="2" charset="-78"/>
        </a:defRPr>
      </a:lvl1pPr>
      <a:lvl2pPr marL="685800" indent="-228600" algn="r" defTabSz="914400" rtl="1" eaLnBrk="1" latinLnBrk="0" hangingPunct="1">
        <a:lnSpc>
          <a:spcPct val="90000"/>
        </a:lnSpc>
        <a:spcBef>
          <a:spcPts val="500"/>
        </a:spcBef>
        <a:buClr>
          <a:srgbClr val="FC5D16"/>
        </a:buClr>
        <a:buFont typeface="Arial" panose="020B0604020202020204" pitchFamily="34" charset="0"/>
        <a:buChar char="•"/>
        <a:defRPr sz="2400" kern="1200">
          <a:solidFill>
            <a:schemeClr val="tx1"/>
          </a:solidFill>
          <a:latin typeface="+mn-lt"/>
          <a:ea typeface="+mn-ea"/>
          <a:cs typeface="B Nazanin" panose="00000400000000000000" pitchFamily="2" charset="-78"/>
        </a:defRPr>
      </a:lvl2pPr>
      <a:lvl3pPr marL="1143000" indent="-228600" algn="r" defTabSz="914400" rtl="1" eaLnBrk="1" latinLnBrk="0" hangingPunct="1">
        <a:lnSpc>
          <a:spcPct val="90000"/>
        </a:lnSpc>
        <a:spcBef>
          <a:spcPts val="500"/>
        </a:spcBef>
        <a:buClr>
          <a:srgbClr val="FC5D16"/>
        </a:buClr>
        <a:buFont typeface="Arial" panose="020B0604020202020204" pitchFamily="34" charset="0"/>
        <a:buChar char="•"/>
        <a:defRPr sz="2000" kern="1200">
          <a:solidFill>
            <a:schemeClr val="tx1"/>
          </a:solidFill>
          <a:latin typeface="+mn-lt"/>
          <a:ea typeface="+mn-ea"/>
          <a:cs typeface="B Nazanin" panose="00000400000000000000" pitchFamily="2" charset="-78"/>
        </a:defRPr>
      </a:lvl3pPr>
      <a:lvl4pPr marL="1600200" indent="-228600" algn="r" defTabSz="914400" rtl="1" eaLnBrk="1" latinLnBrk="0" hangingPunct="1">
        <a:lnSpc>
          <a:spcPct val="90000"/>
        </a:lnSpc>
        <a:spcBef>
          <a:spcPts val="500"/>
        </a:spcBef>
        <a:buClr>
          <a:srgbClr val="FC5D16"/>
        </a:buClr>
        <a:buFont typeface="Arial" panose="020B0604020202020204" pitchFamily="34" charset="0"/>
        <a:buChar char="•"/>
        <a:defRPr sz="1800" kern="1200">
          <a:solidFill>
            <a:schemeClr val="tx1"/>
          </a:solidFill>
          <a:latin typeface="+mn-lt"/>
          <a:ea typeface="+mn-ea"/>
          <a:cs typeface="B Nazanin" panose="00000400000000000000" pitchFamily="2" charset="-78"/>
        </a:defRPr>
      </a:lvl4pPr>
      <a:lvl5pPr marL="2057400" indent="-228600" algn="r" defTabSz="914400" rtl="1" eaLnBrk="1" latinLnBrk="0" hangingPunct="1">
        <a:lnSpc>
          <a:spcPct val="90000"/>
        </a:lnSpc>
        <a:spcBef>
          <a:spcPts val="500"/>
        </a:spcBef>
        <a:buClr>
          <a:srgbClr val="FC5D16"/>
        </a:buClr>
        <a:buFont typeface="Arial" panose="020B0604020202020204" pitchFamily="34" charset="0"/>
        <a:buChar char="•"/>
        <a:defRPr sz="1800"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D2171-CE9C-49D8-AF79-CE171D3A948F}" type="datetimeFigureOut">
              <a:rPr lang="en-US" smtClean="0"/>
              <a:t>6/2/2025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D7308-D452-48EE-9BEA-CEFDBFD62359}" type="slidenum">
              <a:rPr lang="en-US" smtClean="0"/>
              <a:t>‹#›</a:t>
            </a:fld>
            <a:endParaRPr lang="en-US"/>
          </a:p>
        </p:txBody>
      </p:sp>
    </p:spTree>
    <p:extLst>
      <p:ext uri="{BB962C8B-B14F-4D97-AF65-F5344CB8AC3E}">
        <p14:creationId xmlns:p14="http://schemas.microsoft.com/office/powerpoint/2010/main" val="10679802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B409D-456F-4ADD-B512-DC119256FC77}" type="datetimeFigureOut">
              <a:rPr lang="en-US" smtClean="0"/>
              <a:t>6/2/2025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74625-A3B4-409F-B1AB-59314C02CD4D}" type="slidenum">
              <a:rPr lang="en-US" smtClean="0"/>
              <a:t>‹#›</a:t>
            </a:fld>
            <a:endParaRPr lang="en-US"/>
          </a:p>
        </p:txBody>
      </p:sp>
    </p:spTree>
    <p:extLst>
      <p:ext uri="{BB962C8B-B14F-4D97-AF65-F5344CB8AC3E}">
        <p14:creationId xmlns:p14="http://schemas.microsoft.com/office/powerpoint/2010/main" val="27207234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7000">
              <a:schemeClr val="accent5">
                <a:lumMod val="60000"/>
                <a:lumOff val="40000"/>
              </a:schemeClr>
            </a:gs>
            <a:gs pos="0">
              <a:schemeClr val="accent6">
                <a:lumMod val="0"/>
                <a:lumOff val="100000"/>
              </a:schemeClr>
            </a:gs>
            <a:gs pos="100000">
              <a:schemeClr val="accent2">
                <a:lumMod val="60000"/>
                <a:lumOff val="40000"/>
              </a:schemeClr>
            </a:gs>
            <a:gs pos="100000">
              <a:schemeClr val="bg2">
                <a:lumMod val="7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CB008-A1B1-42EC-9248-65AFD8E2B620}" type="datetimeFigureOut">
              <a:rPr lang="en-US" smtClean="0"/>
              <a:t>6/2/2025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D0EB7-49DC-4B92-8EF2-F84138A42BDC}" type="slidenum">
              <a:rPr lang="en-US" smtClean="0"/>
              <a:t>‹#›</a:t>
            </a:fld>
            <a:endParaRPr lang="en-US"/>
          </a:p>
        </p:txBody>
      </p:sp>
    </p:spTree>
    <p:extLst>
      <p:ext uri="{BB962C8B-B14F-4D97-AF65-F5344CB8AC3E}">
        <p14:creationId xmlns:p14="http://schemas.microsoft.com/office/powerpoint/2010/main" val="22608414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0234"/>
            <a:ext cx="10515600" cy="3100346"/>
          </a:xfrm>
          <a:solidFill>
            <a:srgbClr val="C75555"/>
          </a:solidFill>
        </p:spPr>
        <p:txBody>
          <a:bodyPr>
            <a:noAutofit/>
          </a:bodyPr>
          <a:lstStyle/>
          <a:p>
            <a:pPr>
              <a:lnSpc>
                <a:spcPct val="150000"/>
              </a:lnSpc>
            </a:pPr>
            <a:r>
              <a:rPr lang="fa-IR" sz="4800" dirty="0">
                <a:solidFill>
                  <a:schemeClr val="bg1"/>
                </a:solidFill>
                <a:cs typeface="B Titr" panose="00000700000000000000" pitchFamily="2" charset="-78"/>
              </a:rPr>
              <a:t>برنامه کشوری مراقبت </a:t>
            </a:r>
            <a:r>
              <a:rPr lang="fa-IR" sz="4800" dirty="0" smtClean="0">
                <a:solidFill>
                  <a:schemeClr val="bg1"/>
                </a:solidFill>
                <a:cs typeface="B Titr" panose="00000700000000000000" pitchFamily="2" charset="-78"/>
              </a:rPr>
              <a:t>وبا در کشور</a:t>
            </a:r>
            <a:r>
              <a:rPr lang="fa-IR" sz="4800" dirty="0">
                <a:solidFill>
                  <a:schemeClr val="bg1"/>
                </a:solidFill>
                <a:cs typeface="B Titr" panose="00000700000000000000" pitchFamily="2" charset="-78"/>
              </a:rPr>
              <a:t/>
            </a:r>
            <a:br>
              <a:rPr lang="fa-IR" sz="4800" dirty="0">
                <a:solidFill>
                  <a:schemeClr val="bg1"/>
                </a:solidFill>
                <a:cs typeface="B Titr" panose="00000700000000000000" pitchFamily="2" charset="-78"/>
              </a:rPr>
            </a:br>
            <a:endParaRPr lang="en-US" sz="4800" dirty="0">
              <a:solidFill>
                <a:schemeClr val="bg1"/>
              </a:solidFill>
              <a:latin typeface="IranNastaliq" panose="02000503000000020003" pitchFamily="2" charset="0"/>
              <a:cs typeface="IranNastaliq" panose="02000503000000020003" pitchFamily="2" charset="0"/>
            </a:endParaRPr>
          </a:p>
        </p:txBody>
      </p:sp>
      <p:sp>
        <p:nvSpPr>
          <p:cNvPr id="5" name="Slide Number Placeholder 4"/>
          <p:cNvSpPr>
            <a:spLocks noGrp="1"/>
          </p:cNvSpPr>
          <p:nvPr>
            <p:ph type="sldNum" sz="quarter" idx="12"/>
          </p:nvPr>
        </p:nvSpPr>
        <p:spPr>
          <a:xfrm>
            <a:off x="4493173" y="6356349"/>
            <a:ext cx="2743200" cy="365125"/>
          </a:xfrm>
        </p:spPr>
        <p:txBody>
          <a:bodyPr/>
          <a:lstStyle/>
          <a:p>
            <a:fld id="{927FC9A7-90EF-4829-A3B1-C268C46BA0D9}" type="slidenum">
              <a:rPr lang="en-US" smtClean="0"/>
              <a:t>1</a:t>
            </a:fld>
            <a:endParaRPr lang="en-US"/>
          </a:p>
        </p:txBody>
      </p:sp>
    </p:spTree>
    <p:extLst>
      <p:ext uri="{BB962C8B-B14F-4D97-AF65-F5344CB8AC3E}">
        <p14:creationId xmlns:p14="http://schemas.microsoft.com/office/powerpoint/2010/main" val="3902554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3964" y="1681163"/>
            <a:ext cx="5157787" cy="823912"/>
          </a:xfrm>
          <a:solidFill>
            <a:srgbClr val="FFFF99"/>
          </a:solidFill>
        </p:spPr>
        <p:txBody>
          <a:bodyPr anchor="ctr">
            <a:normAutofit/>
          </a:bodyPr>
          <a:lstStyle/>
          <a:p>
            <a:pPr algn="ctr"/>
            <a:r>
              <a:rPr lang="fa-IR" sz="3200" dirty="0"/>
              <a:t>در زمان طغیان احتمالی یا قطعی </a:t>
            </a:r>
            <a:r>
              <a:rPr lang="fa-IR" sz="3200" dirty="0" smtClean="0"/>
              <a:t>وبا</a:t>
            </a:r>
            <a:endParaRPr lang="en-US" sz="3200" dirty="0"/>
          </a:p>
        </p:txBody>
      </p:sp>
      <p:sp>
        <p:nvSpPr>
          <p:cNvPr id="3" name="Content Placeholder 2"/>
          <p:cNvSpPr>
            <a:spLocks noGrp="1"/>
          </p:cNvSpPr>
          <p:nvPr>
            <p:ph sz="half" idx="2"/>
          </p:nvPr>
        </p:nvSpPr>
        <p:spPr>
          <a:xfrm>
            <a:off x="510006" y="2892508"/>
            <a:ext cx="5157787" cy="3684588"/>
          </a:xfrm>
          <a:solidFill>
            <a:schemeClr val="bg1"/>
          </a:solidFill>
        </p:spPr>
        <p:txBody>
          <a:bodyPr/>
          <a:lstStyle/>
          <a:p>
            <a:pPr marL="0" indent="0">
              <a:buNone/>
            </a:pPr>
            <a:r>
              <a:rPr lang="fa-IR" dirty="0" smtClean="0"/>
              <a:t> </a:t>
            </a:r>
            <a:r>
              <a:rPr lang="fa-IR" dirty="0"/>
              <a:t>هر فردی که : </a:t>
            </a:r>
            <a:endParaRPr lang="en-US" dirty="0"/>
          </a:p>
          <a:p>
            <a:pPr lvl="0"/>
            <a:r>
              <a:rPr lang="fa-IR" dirty="0"/>
              <a:t>دچار اسهال حاد آبکی باشد؛</a:t>
            </a:r>
            <a:endParaRPr lang="en-US" dirty="0"/>
          </a:p>
          <a:p>
            <a:r>
              <a:rPr lang="fa-IR" dirty="0"/>
              <a:t>یا</a:t>
            </a:r>
            <a:endParaRPr lang="en-US" dirty="0"/>
          </a:p>
          <a:p>
            <a:pPr lvl="0"/>
            <a:r>
              <a:rPr lang="fa-IR" dirty="0"/>
              <a:t>به دلیل اسهال حاد آبکی فوت کرده باشد.</a:t>
            </a:r>
            <a:endParaRPr lang="en-US" dirty="0"/>
          </a:p>
          <a:p>
            <a:endParaRPr lang="en-US" dirty="0"/>
          </a:p>
        </p:txBody>
      </p:sp>
      <p:sp>
        <p:nvSpPr>
          <p:cNvPr id="4" name="Text Placeholder 3"/>
          <p:cNvSpPr>
            <a:spLocks noGrp="1"/>
          </p:cNvSpPr>
          <p:nvPr>
            <p:ph type="body" sz="quarter" idx="3"/>
          </p:nvPr>
        </p:nvSpPr>
        <p:spPr>
          <a:solidFill>
            <a:srgbClr val="FFFF99"/>
          </a:solidFill>
        </p:spPr>
        <p:txBody>
          <a:bodyPr anchor="ctr">
            <a:normAutofit/>
          </a:bodyPr>
          <a:lstStyle/>
          <a:p>
            <a:pPr algn="ctr"/>
            <a:r>
              <a:rPr lang="fa-IR" sz="3200" dirty="0"/>
              <a:t>در غیاب طغیان احتمالی یا قطعی وبا</a:t>
            </a:r>
            <a:endParaRPr lang="en-US" sz="3200" dirty="0"/>
          </a:p>
        </p:txBody>
      </p:sp>
      <p:sp>
        <p:nvSpPr>
          <p:cNvPr id="5" name="Content Placeholder 4"/>
          <p:cNvSpPr>
            <a:spLocks noGrp="1"/>
          </p:cNvSpPr>
          <p:nvPr>
            <p:ph sz="quarter" idx="4"/>
          </p:nvPr>
        </p:nvSpPr>
        <p:spPr>
          <a:xfrm>
            <a:off x="6172200" y="2856831"/>
            <a:ext cx="5183188" cy="3684588"/>
          </a:xfrm>
          <a:solidFill>
            <a:schemeClr val="bg1"/>
          </a:solidFill>
        </p:spPr>
        <p:txBody>
          <a:bodyPr/>
          <a:lstStyle/>
          <a:p>
            <a:pPr marL="0" indent="0">
              <a:buNone/>
            </a:pPr>
            <a:r>
              <a:rPr lang="fa-IR" dirty="0" smtClean="0"/>
              <a:t>هر </a:t>
            </a:r>
            <a:r>
              <a:rPr lang="fa-IR" dirty="0"/>
              <a:t>فرد با سن 2 سال یا بالاتر که :</a:t>
            </a:r>
            <a:endParaRPr lang="en-US" dirty="0"/>
          </a:p>
          <a:p>
            <a:pPr lvl="0"/>
            <a:r>
              <a:rPr lang="fa-IR" dirty="0"/>
              <a:t>مبتلا به اسهال حاد آبکی و کم آبی شدید باشد؛</a:t>
            </a:r>
            <a:endParaRPr lang="en-US" dirty="0"/>
          </a:p>
          <a:p>
            <a:r>
              <a:rPr lang="fa-IR" dirty="0"/>
              <a:t>یا</a:t>
            </a:r>
            <a:endParaRPr lang="en-US" dirty="0"/>
          </a:p>
          <a:p>
            <a:r>
              <a:rPr lang="fa-IR" dirty="0"/>
              <a:t>به دلیل اسهال حاد آبکی فوت کرده باشد و هیچ علت شناخته شده دیگری به عنوان علت مرگ مطرح نباشد</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FC9A7-90EF-4829-A3B1-C268C46BA0D9}" type="slidenum">
              <a:rPr lang="en-US" smtClean="0"/>
              <a:t>10</a:t>
            </a:fld>
            <a:endParaRPr lang="en-US"/>
          </a:p>
        </p:txBody>
      </p:sp>
      <p:sp>
        <p:nvSpPr>
          <p:cNvPr id="8" name="Title 7"/>
          <p:cNvSpPr>
            <a:spLocks noGrp="1"/>
          </p:cNvSpPr>
          <p:nvPr>
            <p:ph type="title"/>
          </p:nvPr>
        </p:nvSpPr>
        <p:spPr>
          <a:xfrm>
            <a:off x="313808" y="131262"/>
            <a:ext cx="9922806" cy="1325563"/>
          </a:xfrm>
        </p:spPr>
        <p:txBody>
          <a:bodyPr/>
          <a:lstStyle/>
          <a:p>
            <a:r>
              <a:rPr lang="fa-IR" dirty="0" smtClean="0"/>
              <a:t>مورد مشکوک به وبا</a:t>
            </a:r>
            <a:endParaRPr lang="en-US" dirty="0"/>
          </a:p>
        </p:txBody>
      </p:sp>
    </p:spTree>
    <p:extLst>
      <p:ext uri="{BB962C8B-B14F-4D97-AF65-F5344CB8AC3E}">
        <p14:creationId xmlns:p14="http://schemas.microsoft.com/office/powerpoint/2010/main" val="83808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circle(in)">
                                      <p:cBhvr>
                                        <p:cTn id="21" dur="20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circle(in)">
                                      <p:cBhvr>
                                        <p:cTn id="26" dur="2000"/>
                                        <p:tgtEl>
                                          <p:spTgt spid="3">
                                            <p:txEl>
                                              <p:pRg st="0" end="0"/>
                                            </p:txEl>
                                          </p:spTgt>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circle(in)">
                                      <p:cBhvr>
                                        <p:cTn id="29" dur="2000"/>
                                        <p:tgtEl>
                                          <p:spTgt spid="3">
                                            <p:txEl>
                                              <p:pRg st="1" end="1"/>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lnSpc>
                <a:spcPct val="100000"/>
              </a:lnSpc>
              <a:buFont typeface="+mj-lt"/>
              <a:buAutoNum type="arabicPeriod"/>
            </a:pPr>
            <a:r>
              <a:rPr lang="fa-IR" dirty="0" smtClean="0"/>
              <a:t>هر </a:t>
            </a:r>
            <a:r>
              <a:rPr lang="fa-IR" dirty="0"/>
              <a:t>فرد 2 سال و بالاتر مبتلا به اسهال حاد آبكي با کم آبی شدید یا متوسط در تمام فصول سال</a:t>
            </a:r>
            <a:endParaRPr lang="en-US" dirty="0"/>
          </a:p>
          <a:p>
            <a:pPr marL="514350" indent="-514350">
              <a:lnSpc>
                <a:spcPct val="100000"/>
              </a:lnSpc>
              <a:buFont typeface="+mj-lt"/>
              <a:buAutoNum type="arabicPeriod"/>
            </a:pPr>
            <a:r>
              <a:rPr lang="fa-IR" dirty="0" smtClean="0"/>
              <a:t>مرگ </a:t>
            </a:r>
            <a:r>
              <a:rPr lang="fa-IR" dirty="0"/>
              <a:t>از اسهال با هر </a:t>
            </a:r>
            <a:r>
              <a:rPr lang="fa-IR" dirty="0" smtClean="0"/>
              <a:t>سنی</a:t>
            </a:r>
            <a:endParaRPr lang="en-US" dirty="0"/>
          </a:p>
          <a:p>
            <a:pPr marL="514350" indent="-514350">
              <a:lnSpc>
                <a:spcPct val="100000"/>
              </a:lnSpc>
              <a:buFont typeface="+mj-lt"/>
              <a:buAutoNum type="arabicPeriod"/>
            </a:pPr>
            <a:r>
              <a:rPr lang="fa-IR" dirty="0" smtClean="0"/>
              <a:t>وقوع </a:t>
            </a:r>
            <a:r>
              <a:rPr lang="fa-IR" dirty="0"/>
              <a:t>هر مورد طغیان بيماري اسهال حاد آبکی در منطقه صرف نظر از سن و یا شدت بیماری </a:t>
            </a:r>
            <a:endParaRPr lang="fa-IR" dirty="0" smtClean="0"/>
          </a:p>
          <a:p>
            <a:pPr marL="514350" indent="-514350">
              <a:lnSpc>
                <a:spcPct val="100000"/>
              </a:lnSpc>
              <a:buFont typeface="+mj-lt"/>
              <a:buAutoNum type="arabicPeriod"/>
            </a:pPr>
            <a:r>
              <a:rPr lang="fa-IR" dirty="0" smtClean="0"/>
              <a:t>مشکوک </a:t>
            </a:r>
            <a:r>
              <a:rPr lang="fa-IR" dirty="0"/>
              <a:t>شدن به بیماری وبا توسط پزشک معالج </a:t>
            </a:r>
            <a:endParaRPr lang="fa-IR" dirty="0" smtClean="0"/>
          </a:p>
          <a:p>
            <a:pPr marL="0" indent="0">
              <a:buNone/>
            </a:pPr>
            <a:endParaRPr lang="fa-IR" dirty="0"/>
          </a:p>
          <a:p>
            <a:pPr marL="0" indent="0">
              <a:buNone/>
            </a:pPr>
            <a:r>
              <a:rPr lang="fa-IR" b="1" dirty="0" smtClean="0">
                <a:solidFill>
                  <a:srgbClr val="002060"/>
                </a:solidFill>
              </a:rPr>
              <a:t>اندیکاسیون نمونه گیری از موارد تماس و اطرافیان بیمار : </a:t>
            </a:r>
            <a:r>
              <a:rPr lang="fa-IR" dirty="0" smtClean="0">
                <a:solidFill>
                  <a:srgbClr val="FF0000"/>
                </a:solidFill>
              </a:rPr>
              <a:t>اطرافیان </a:t>
            </a:r>
            <a:r>
              <a:rPr lang="fa-IR" dirty="0">
                <a:solidFill>
                  <a:srgbClr val="FF0000"/>
                </a:solidFill>
              </a:rPr>
              <a:t>و موارد در تماس با بیمار </a:t>
            </a:r>
            <a:r>
              <a:rPr lang="fa-IR" dirty="0" smtClean="0">
                <a:solidFill>
                  <a:srgbClr val="FF0000"/>
                </a:solidFill>
              </a:rPr>
              <a:t>مبتلا به وبا باید </a:t>
            </a:r>
            <a:r>
              <a:rPr lang="fa-IR" dirty="0">
                <a:solidFill>
                  <a:srgbClr val="FF0000"/>
                </a:solidFill>
              </a:rPr>
              <a:t>بررسی شده و </a:t>
            </a:r>
            <a:r>
              <a:rPr lang="fa-IR" dirty="0" smtClean="0">
                <a:solidFill>
                  <a:srgbClr val="FF0000"/>
                </a:solidFill>
              </a:rPr>
              <a:t>فقط از </a:t>
            </a:r>
            <a:r>
              <a:rPr lang="fa-IR" dirty="0">
                <a:solidFill>
                  <a:srgbClr val="FF0000"/>
                </a:solidFill>
              </a:rPr>
              <a:t>افراد دارای علائم </a:t>
            </a:r>
            <a:r>
              <a:rPr lang="fa-IR" dirty="0" smtClean="0">
                <a:solidFill>
                  <a:srgbClr val="FF0000"/>
                </a:solidFill>
              </a:rPr>
              <a:t>بالینی نمونه </a:t>
            </a:r>
            <a:r>
              <a:rPr lang="fa-IR" dirty="0">
                <a:solidFill>
                  <a:srgbClr val="FF0000"/>
                </a:solidFill>
              </a:rPr>
              <a:t>گیری </a:t>
            </a:r>
            <a:r>
              <a:rPr lang="fa-IR" dirty="0" smtClean="0">
                <a:solidFill>
                  <a:srgbClr val="FF0000"/>
                </a:solidFill>
              </a:rPr>
              <a:t>شود.</a:t>
            </a:r>
            <a:endParaRPr lang="en-US" dirty="0" smtClean="0">
              <a:solidFill>
                <a:srgbClr val="FF0000"/>
              </a:solidFill>
            </a:endParaRPr>
          </a:p>
        </p:txBody>
      </p:sp>
      <p:sp>
        <p:nvSpPr>
          <p:cNvPr id="3" name="Slide Number Placeholder 2"/>
          <p:cNvSpPr>
            <a:spLocks noGrp="1"/>
          </p:cNvSpPr>
          <p:nvPr>
            <p:ph type="sldNum" sz="quarter" idx="12"/>
          </p:nvPr>
        </p:nvSpPr>
        <p:spPr/>
        <p:txBody>
          <a:bodyPr/>
          <a:lstStyle/>
          <a:p>
            <a:fld id="{927FC9A7-90EF-4829-A3B1-C268C46BA0D9}" type="slidenum">
              <a:rPr lang="en-US" smtClean="0"/>
              <a:t>11</a:t>
            </a:fld>
            <a:endParaRPr lang="en-US"/>
          </a:p>
        </p:txBody>
      </p:sp>
      <p:sp>
        <p:nvSpPr>
          <p:cNvPr id="4" name="Title 3"/>
          <p:cNvSpPr>
            <a:spLocks noGrp="1"/>
          </p:cNvSpPr>
          <p:nvPr>
            <p:ph type="title"/>
          </p:nvPr>
        </p:nvSpPr>
        <p:spPr>
          <a:solidFill>
            <a:srgbClr val="C75555"/>
          </a:solidFill>
        </p:spPr>
        <p:txBody>
          <a:bodyPr>
            <a:normAutofit fontScale="90000"/>
          </a:bodyPr>
          <a:lstStyle/>
          <a:p>
            <a:r>
              <a:rPr lang="fa-IR"/>
              <a:t>اندیکاسیون های نمونه گیری برای تشخیص بیماری وبا </a:t>
            </a:r>
            <a:endParaRPr lang="en-US" dirty="0"/>
          </a:p>
        </p:txBody>
      </p:sp>
    </p:spTree>
    <p:extLst>
      <p:ext uri="{BB962C8B-B14F-4D97-AF65-F5344CB8AC3E}">
        <p14:creationId xmlns:p14="http://schemas.microsoft.com/office/powerpoint/2010/main" val="2592704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5550" y="2399295"/>
            <a:ext cx="11587595" cy="2349165"/>
          </a:xfrm>
          <a:solidFill>
            <a:schemeClr val="bg1"/>
          </a:solidFill>
        </p:spPr>
        <p:txBody>
          <a:bodyPr/>
          <a:lstStyle/>
          <a:p>
            <a:r>
              <a:rPr lang="fa-IR" dirty="0" smtClean="0"/>
              <a:t>عبارت </a:t>
            </a:r>
            <a:r>
              <a:rPr lang="fa-IR" dirty="0"/>
              <a:t>است از هر فردی که:</a:t>
            </a:r>
            <a:endParaRPr lang="en-US" dirty="0"/>
          </a:p>
          <a:p>
            <a:pPr lvl="0"/>
            <a:r>
              <a:rPr lang="fa-IR" dirty="0"/>
              <a:t>عفونت با ویبریوکلرا </a:t>
            </a:r>
            <a:r>
              <a:rPr lang="en-US" dirty="0"/>
              <a:t>O1</a:t>
            </a:r>
            <a:r>
              <a:rPr lang="fa-IR" dirty="0"/>
              <a:t> یا </a:t>
            </a:r>
            <a:r>
              <a:rPr lang="en-US" dirty="0"/>
              <a:t>O139</a:t>
            </a:r>
            <a:r>
              <a:rPr lang="fa-IR" dirty="0"/>
              <a:t> به روش کشت (شامل سروآگلوتیناسیون) یا </a:t>
            </a:r>
            <a:r>
              <a:rPr lang="en-US" dirty="0"/>
              <a:t>PCR </a:t>
            </a:r>
            <a:r>
              <a:rPr lang="fa-IR" dirty="0" smtClean="0"/>
              <a:t> در </a:t>
            </a:r>
            <a:r>
              <a:rPr lang="fa-IR" dirty="0"/>
              <a:t>وی تایید شده باشد.</a:t>
            </a:r>
            <a:endParaRPr lang="en-US" dirty="0"/>
          </a:p>
          <a:p>
            <a:endParaRPr lang="en-US" dirty="0"/>
          </a:p>
        </p:txBody>
      </p:sp>
      <p:sp>
        <p:nvSpPr>
          <p:cNvPr id="3" name="Slide Number Placeholder 2"/>
          <p:cNvSpPr>
            <a:spLocks noGrp="1"/>
          </p:cNvSpPr>
          <p:nvPr>
            <p:ph type="sldNum" sz="quarter" idx="12"/>
          </p:nvPr>
        </p:nvSpPr>
        <p:spPr/>
        <p:txBody>
          <a:bodyPr/>
          <a:lstStyle/>
          <a:p>
            <a:fld id="{927FC9A7-90EF-4829-A3B1-C268C46BA0D9}" type="slidenum">
              <a:rPr lang="en-US" smtClean="0"/>
              <a:t>12</a:t>
            </a:fld>
            <a:endParaRPr lang="en-US"/>
          </a:p>
        </p:txBody>
      </p:sp>
      <p:sp>
        <p:nvSpPr>
          <p:cNvPr id="4" name="Title 3"/>
          <p:cNvSpPr>
            <a:spLocks noGrp="1"/>
          </p:cNvSpPr>
          <p:nvPr>
            <p:ph type="title"/>
          </p:nvPr>
        </p:nvSpPr>
        <p:spPr>
          <a:xfrm>
            <a:off x="295550" y="190548"/>
            <a:ext cx="9922806" cy="1325563"/>
          </a:xfrm>
          <a:solidFill>
            <a:srgbClr val="C75555"/>
          </a:solidFill>
        </p:spPr>
        <p:txBody>
          <a:bodyPr/>
          <a:lstStyle/>
          <a:p>
            <a:r>
              <a:rPr lang="fa-IR"/>
              <a:t>مورد قطعی وبا</a:t>
            </a:r>
            <a:endParaRPr lang="en-US" dirty="0"/>
          </a:p>
        </p:txBody>
      </p:sp>
    </p:spTree>
    <p:extLst>
      <p:ext uri="{BB962C8B-B14F-4D97-AF65-F5344CB8AC3E}">
        <p14:creationId xmlns:p14="http://schemas.microsoft.com/office/powerpoint/2010/main" val="2028629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6172200" y="1681162"/>
            <a:ext cx="5933660" cy="823912"/>
          </a:xfrm>
          <a:solidFill>
            <a:srgbClr val="FFF7E1"/>
          </a:solidFill>
        </p:spPr>
        <p:txBody>
          <a:bodyPr anchor="ctr"/>
          <a:lstStyle/>
          <a:p>
            <a:pPr algn="ctr"/>
            <a:r>
              <a:rPr lang="fa-IR" dirty="0" smtClean="0">
                <a:cs typeface="B Titr" panose="020B0604020202020204" charset="-78"/>
              </a:rPr>
              <a:t>1. مورد </a:t>
            </a:r>
            <a:r>
              <a:rPr lang="fa-IR" dirty="0">
                <a:cs typeface="B Titr" panose="020B0604020202020204" charset="-78"/>
              </a:rPr>
              <a:t>وارده </a:t>
            </a:r>
            <a:r>
              <a:rPr lang="fa-IR" dirty="0" smtClean="0">
                <a:cs typeface="B Titr" panose="020B0604020202020204" charset="-78"/>
              </a:rPr>
              <a:t>وبا</a:t>
            </a:r>
            <a:endParaRPr lang="en-US" dirty="0">
              <a:cs typeface="B Titr" panose="020B0604020202020204" charset="-78"/>
            </a:endParaRPr>
          </a:p>
        </p:txBody>
      </p:sp>
      <p:sp>
        <p:nvSpPr>
          <p:cNvPr id="5" name="Content Placeholder 4"/>
          <p:cNvSpPr>
            <a:spLocks noGrp="1"/>
          </p:cNvSpPr>
          <p:nvPr>
            <p:ph sz="quarter" idx="4"/>
          </p:nvPr>
        </p:nvSpPr>
        <p:spPr>
          <a:xfrm>
            <a:off x="6172199" y="2554772"/>
            <a:ext cx="5933661" cy="1848264"/>
          </a:xfrm>
          <a:solidFill>
            <a:schemeClr val="bg1"/>
          </a:solidFill>
        </p:spPr>
        <p:txBody>
          <a:bodyPr anchor="t">
            <a:normAutofit fontScale="85000" lnSpcReduction="20000"/>
          </a:bodyPr>
          <a:lstStyle/>
          <a:p>
            <a:pPr algn="just">
              <a:lnSpc>
                <a:spcPct val="110000"/>
              </a:lnSpc>
              <a:buFont typeface="Wingdings" panose="05000000000000000000" pitchFamily="2" charset="2"/>
              <a:buChar char="q"/>
            </a:pPr>
            <a:r>
              <a:rPr lang="fa-IR" dirty="0" smtClean="0"/>
              <a:t>مورد </a:t>
            </a:r>
            <a:r>
              <a:rPr lang="fa-IR" dirty="0"/>
              <a:t>وارده وبا عبارت است از عفونت مشکوک یا قطعی وبا که در خارج از واحد مراقبت کسب شده باشد ، و مستندات اپیدمیولوژیک به دست آمده از طریق بررسی مورد ، یا مستندات میکروبیولوژیک، یا هردو ، این موضوع را تایید کند.</a:t>
            </a:r>
            <a:endParaRPr lang="en-US" dirty="0"/>
          </a:p>
        </p:txBody>
      </p:sp>
      <p:sp>
        <p:nvSpPr>
          <p:cNvPr id="7" name="Slide Number Placeholder 6"/>
          <p:cNvSpPr>
            <a:spLocks noGrp="1"/>
          </p:cNvSpPr>
          <p:nvPr>
            <p:ph type="sldNum" sz="quarter" idx="12"/>
          </p:nvPr>
        </p:nvSpPr>
        <p:spPr/>
        <p:txBody>
          <a:bodyPr/>
          <a:lstStyle/>
          <a:p>
            <a:fld id="{927FC9A7-90EF-4829-A3B1-C268C46BA0D9}" type="slidenum">
              <a:rPr lang="en-US" smtClean="0"/>
              <a:t>13</a:t>
            </a:fld>
            <a:endParaRPr lang="en-US"/>
          </a:p>
        </p:txBody>
      </p:sp>
      <p:sp>
        <p:nvSpPr>
          <p:cNvPr id="8" name="Title 7"/>
          <p:cNvSpPr>
            <a:spLocks noGrp="1"/>
          </p:cNvSpPr>
          <p:nvPr>
            <p:ph type="title"/>
          </p:nvPr>
        </p:nvSpPr>
        <p:spPr>
          <a:xfrm>
            <a:off x="313808" y="97610"/>
            <a:ext cx="9922806" cy="1325563"/>
          </a:xfrm>
        </p:spPr>
        <p:txBody>
          <a:bodyPr>
            <a:normAutofit fontScale="90000"/>
          </a:bodyPr>
          <a:lstStyle/>
          <a:p>
            <a:r>
              <a:rPr lang="fa-IR"/>
              <a:t>طبقه بندی موارد وبا بر اساس منشاء جغرافیایی عفونت </a:t>
            </a:r>
            <a:endParaRPr lang="en-US" dirty="0"/>
          </a:p>
        </p:txBody>
      </p:sp>
      <p:sp>
        <p:nvSpPr>
          <p:cNvPr id="9" name="Content Placeholder 4"/>
          <p:cNvSpPr>
            <a:spLocks noGrp="1"/>
          </p:cNvSpPr>
          <p:nvPr>
            <p:ph sz="half" idx="2"/>
          </p:nvPr>
        </p:nvSpPr>
        <p:spPr>
          <a:xfrm>
            <a:off x="139148" y="2554770"/>
            <a:ext cx="5708585" cy="1848265"/>
          </a:xfrm>
          <a:solidFill>
            <a:schemeClr val="bg1"/>
          </a:solidFill>
        </p:spPr>
        <p:txBody>
          <a:bodyPr anchor="t"/>
          <a:lstStyle/>
          <a:p>
            <a:pPr algn="just">
              <a:buFont typeface="Wingdings" panose="05000000000000000000" pitchFamily="2" charset="2"/>
              <a:buChar char="q"/>
            </a:pPr>
            <a:r>
              <a:rPr lang="fa-IR" dirty="0" smtClean="0"/>
              <a:t>مورد </a:t>
            </a:r>
            <a:r>
              <a:rPr lang="fa-IR" dirty="0"/>
              <a:t>انتقال محلی وبا عبارت است از عفونت مشکوک یا قطعی وبا که در همان واحد مراقبتی که بیمار شناسایی شده است کسب شده باشد.</a:t>
            </a:r>
            <a:endParaRPr lang="en-US" dirty="0"/>
          </a:p>
          <a:p>
            <a:pPr>
              <a:buFont typeface="Wingdings" panose="05000000000000000000" pitchFamily="2" charset="2"/>
              <a:buChar char="q"/>
            </a:pPr>
            <a:endParaRPr lang="en-US" dirty="0"/>
          </a:p>
        </p:txBody>
      </p:sp>
      <p:sp>
        <p:nvSpPr>
          <p:cNvPr id="10" name="Text Placeholder 3"/>
          <p:cNvSpPr>
            <a:spLocks noGrp="1"/>
          </p:cNvSpPr>
          <p:nvPr>
            <p:ph type="body" sz="quarter" idx="3"/>
          </p:nvPr>
        </p:nvSpPr>
        <p:spPr>
          <a:xfrm>
            <a:off x="139148" y="1701453"/>
            <a:ext cx="5708585" cy="823912"/>
          </a:xfrm>
          <a:solidFill>
            <a:srgbClr val="FFF7E1"/>
          </a:solidFill>
        </p:spPr>
        <p:txBody>
          <a:bodyPr anchor="ctr"/>
          <a:lstStyle/>
          <a:p>
            <a:pPr algn="ctr"/>
            <a:r>
              <a:rPr lang="fa-IR" dirty="0" smtClean="0">
                <a:cs typeface="B Titr" panose="020B0604020202020204" charset="-78"/>
              </a:rPr>
              <a:t>2. مورد </a:t>
            </a:r>
            <a:r>
              <a:rPr lang="fa-IR" dirty="0">
                <a:cs typeface="B Titr" panose="020B0604020202020204" charset="-78"/>
              </a:rPr>
              <a:t>انتقال محلی </a:t>
            </a:r>
            <a:r>
              <a:rPr lang="fa-IR" dirty="0" smtClean="0">
                <a:cs typeface="B Titr" panose="020B0604020202020204" charset="-78"/>
              </a:rPr>
              <a:t>وبا</a:t>
            </a:r>
            <a:endParaRPr lang="en-US" dirty="0">
              <a:cs typeface="B Titr" panose="020B0604020202020204" charset="-78"/>
            </a:endParaRPr>
          </a:p>
        </p:txBody>
      </p:sp>
      <p:sp>
        <p:nvSpPr>
          <p:cNvPr id="11" name="Content Placeholder 2"/>
          <p:cNvSpPr txBox="1">
            <a:spLocks/>
          </p:cNvSpPr>
          <p:nvPr/>
        </p:nvSpPr>
        <p:spPr>
          <a:xfrm>
            <a:off x="139148" y="4890052"/>
            <a:ext cx="11966712" cy="1831422"/>
          </a:xfrm>
          <a:prstGeom prst="rect">
            <a:avLst/>
          </a:prstGeom>
          <a:solidFill>
            <a:schemeClr val="accent2">
              <a:lumMod val="50000"/>
            </a:schemeClr>
          </a:solidFill>
        </p:spPr>
        <p:txBody>
          <a:bodyPr vert="horz" lIns="91440" tIns="45720" rIns="91440" bIns="45720" rtlCol="0">
            <a:normAutofit fontScale="77500" lnSpcReduction="20000"/>
          </a:bodyPr>
          <a:lstStyle>
            <a:lvl1pPr marL="228600" indent="-228600" algn="r" defTabSz="914400" rtl="1" eaLnBrk="1" latinLnBrk="0" hangingPunct="1">
              <a:lnSpc>
                <a:spcPct val="90000"/>
              </a:lnSpc>
              <a:spcBef>
                <a:spcPts val="1000"/>
              </a:spcBef>
              <a:buClr>
                <a:srgbClr val="C00000"/>
              </a:buClr>
              <a:buFont typeface="Arial" panose="020B0604020202020204" pitchFamily="34" charset="0"/>
              <a:buChar char="•"/>
              <a:defRPr sz="2800" kern="1200">
                <a:solidFill>
                  <a:schemeClr val="accent6">
                    <a:lumMod val="50000"/>
                  </a:schemeClr>
                </a:solidFill>
                <a:latin typeface="+mn-lt"/>
                <a:ea typeface="+mn-ea"/>
                <a:cs typeface="B Nazanin" panose="00000400000000000000" pitchFamily="2" charset="-78"/>
              </a:defRPr>
            </a:lvl1pPr>
            <a:lvl2pPr marL="685800" indent="-228600" algn="r" defTabSz="914400" rtl="1" eaLnBrk="1" latinLnBrk="0" hangingPunct="1">
              <a:lnSpc>
                <a:spcPct val="90000"/>
              </a:lnSpc>
              <a:spcBef>
                <a:spcPts val="500"/>
              </a:spcBef>
              <a:buClr>
                <a:srgbClr val="C00000"/>
              </a:buClr>
              <a:buFont typeface="Arial" panose="020B0604020202020204" pitchFamily="34" charset="0"/>
              <a:buChar char="•"/>
              <a:defRPr sz="2400" kern="1200">
                <a:solidFill>
                  <a:schemeClr val="accent6">
                    <a:lumMod val="50000"/>
                  </a:schemeClr>
                </a:solidFill>
                <a:latin typeface="+mn-lt"/>
                <a:ea typeface="+mn-ea"/>
                <a:cs typeface="B Nazanin" panose="00000400000000000000" pitchFamily="2" charset="-78"/>
              </a:defRPr>
            </a:lvl2pPr>
            <a:lvl3pPr marL="1143000" indent="-228600" algn="r" defTabSz="914400" rtl="1" eaLnBrk="1" latinLnBrk="0" hangingPunct="1">
              <a:lnSpc>
                <a:spcPct val="90000"/>
              </a:lnSpc>
              <a:spcBef>
                <a:spcPts val="500"/>
              </a:spcBef>
              <a:buClr>
                <a:srgbClr val="C00000"/>
              </a:buClr>
              <a:buFont typeface="Arial" panose="020B0604020202020204" pitchFamily="34" charset="0"/>
              <a:buChar char="•"/>
              <a:defRPr sz="2000" kern="1200">
                <a:solidFill>
                  <a:schemeClr val="accent6">
                    <a:lumMod val="50000"/>
                  </a:schemeClr>
                </a:solidFill>
                <a:latin typeface="+mn-lt"/>
                <a:ea typeface="+mn-ea"/>
                <a:cs typeface="B Nazanin" panose="00000400000000000000" pitchFamily="2" charset="-78"/>
              </a:defRPr>
            </a:lvl3pPr>
            <a:lvl4pPr marL="1600200" indent="-228600" algn="r" defTabSz="914400" rtl="1" eaLnBrk="1" latinLnBrk="0" hangingPunct="1">
              <a:lnSpc>
                <a:spcPct val="90000"/>
              </a:lnSpc>
              <a:spcBef>
                <a:spcPts val="500"/>
              </a:spcBef>
              <a:buClr>
                <a:srgbClr val="C00000"/>
              </a:buClr>
              <a:buFont typeface="Arial" panose="020B0604020202020204" pitchFamily="34" charset="0"/>
              <a:buChar char="•"/>
              <a:defRPr sz="1800" kern="1200">
                <a:solidFill>
                  <a:schemeClr val="accent6">
                    <a:lumMod val="50000"/>
                  </a:schemeClr>
                </a:solidFill>
                <a:latin typeface="+mn-lt"/>
                <a:ea typeface="+mn-ea"/>
                <a:cs typeface="B Nazanin" panose="00000400000000000000" pitchFamily="2" charset="-78"/>
              </a:defRPr>
            </a:lvl4pPr>
            <a:lvl5pPr marL="2057400" indent="-228600" algn="r" defTabSz="914400" rtl="1" eaLnBrk="1" latinLnBrk="0" hangingPunct="1">
              <a:lnSpc>
                <a:spcPct val="90000"/>
              </a:lnSpc>
              <a:spcBef>
                <a:spcPts val="500"/>
              </a:spcBef>
              <a:buClr>
                <a:srgbClr val="C00000"/>
              </a:buClr>
              <a:buFont typeface="Arial" panose="020B0604020202020204" pitchFamily="34" charset="0"/>
              <a:buChar char="•"/>
              <a:defRPr sz="1800" kern="1200">
                <a:solidFill>
                  <a:schemeClr val="accent6">
                    <a:lumMod val="50000"/>
                  </a:schemeClr>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a-IR" b="1" dirty="0" smtClean="0">
                <a:solidFill>
                  <a:schemeClr val="bg1"/>
                </a:solidFill>
                <a:cs typeface="B Nazanin" panose="020B0604020202020204" charset="-78"/>
              </a:rPr>
              <a:t>موارد وارده وبا به 2 نوع تقسیم بندی میشوند:</a:t>
            </a:r>
            <a:endParaRPr lang="en-US" b="1" dirty="0" smtClean="0">
              <a:solidFill>
                <a:schemeClr val="bg1"/>
              </a:solidFill>
              <a:cs typeface="B Nazanin" panose="020B0604020202020204" charset="-78"/>
            </a:endParaRPr>
          </a:p>
          <a:p>
            <a:pPr marL="514350" indent="-514350">
              <a:buClr>
                <a:srgbClr val="FFF7E1"/>
              </a:buClr>
              <a:buFont typeface="+mj-lt"/>
              <a:buAutoNum type="arabicPeriod"/>
            </a:pPr>
            <a:r>
              <a:rPr lang="fa-IR" b="1" dirty="0" smtClean="0">
                <a:solidFill>
                  <a:schemeClr val="bg1"/>
                </a:solidFill>
                <a:cs typeface="B Nazanin" panose="020B0604020202020204" charset="-78"/>
              </a:rPr>
              <a:t>موارد وارده از سایر کشورها ( مواردی که عفونت در کشور دیگری کسب شده است)</a:t>
            </a:r>
            <a:endParaRPr lang="en-US" b="1" dirty="0" smtClean="0">
              <a:solidFill>
                <a:schemeClr val="bg1"/>
              </a:solidFill>
              <a:cs typeface="B Nazanin" panose="020B0604020202020204" charset="-78"/>
            </a:endParaRPr>
          </a:p>
          <a:p>
            <a:pPr marL="514350" indent="-514350">
              <a:buClr>
                <a:srgbClr val="FFF7E1"/>
              </a:buClr>
              <a:buFont typeface="+mj-lt"/>
              <a:buAutoNum type="arabicPeriod"/>
            </a:pPr>
            <a:r>
              <a:rPr lang="fa-IR" b="1" dirty="0" smtClean="0">
                <a:solidFill>
                  <a:schemeClr val="bg1"/>
                </a:solidFill>
                <a:cs typeface="B Nazanin" panose="020B0604020202020204" charset="-78"/>
              </a:rPr>
              <a:t>موارد وارده از داخل کشور (عفونت در یک واحد مراقبت دیگر ولی در داخل کشور کسب شده است)</a:t>
            </a:r>
          </a:p>
          <a:p>
            <a:pPr marL="0" indent="0">
              <a:buFont typeface="Arial" panose="020B0604020202020204" pitchFamily="34" charset="0"/>
              <a:buNone/>
            </a:pPr>
            <a:endParaRPr lang="en-US" b="1" dirty="0" smtClean="0">
              <a:solidFill>
                <a:schemeClr val="bg1"/>
              </a:solidFill>
              <a:cs typeface="B Nazanin" panose="020B0604020202020204" charset="-78"/>
            </a:endParaRPr>
          </a:p>
          <a:p>
            <a:pPr marL="0" indent="0">
              <a:buNone/>
            </a:pPr>
            <a:r>
              <a:rPr lang="fa-IR" b="1" u="sng" dirty="0" smtClean="0">
                <a:solidFill>
                  <a:srgbClr val="FFF7E1"/>
                </a:solidFill>
                <a:cs typeface="B Titr" panose="020B0604020202020204" charset="-78"/>
              </a:rPr>
              <a:t>نکته</a:t>
            </a:r>
            <a:r>
              <a:rPr lang="fa-IR" b="1" u="sng" dirty="0" smtClean="0">
                <a:solidFill>
                  <a:schemeClr val="bg1"/>
                </a:solidFill>
                <a:cs typeface="B Nazanin" panose="020B0604020202020204" charset="-78"/>
              </a:rPr>
              <a:t>:</a:t>
            </a:r>
            <a:r>
              <a:rPr lang="fa-IR" b="1" dirty="0" smtClean="0">
                <a:solidFill>
                  <a:schemeClr val="bg1"/>
                </a:solidFill>
                <a:cs typeface="B Nazanin" panose="020B0604020202020204" charset="-78"/>
              </a:rPr>
              <a:t> موارد وارده از داخل کشور در تقسیم بندی نهایی کشوری به عنوان انتقال محلی طبقه بندی می شوند.</a:t>
            </a:r>
            <a:endParaRPr lang="en-US" b="1" dirty="0" smtClean="0">
              <a:solidFill>
                <a:schemeClr val="bg1"/>
              </a:solidFill>
              <a:cs typeface="B Nazanin" panose="020B0604020202020204" charset="-78"/>
            </a:endParaRPr>
          </a:p>
          <a:p>
            <a:endParaRPr lang="en-US" b="1" dirty="0">
              <a:solidFill>
                <a:schemeClr val="bg1"/>
              </a:solidFill>
              <a:cs typeface="B Nazanin" panose="020B0604020202020204" charset="-78"/>
            </a:endParaRPr>
          </a:p>
        </p:txBody>
      </p:sp>
    </p:spTree>
    <p:extLst>
      <p:ext uri="{BB962C8B-B14F-4D97-AF65-F5344CB8AC3E}">
        <p14:creationId xmlns:p14="http://schemas.microsoft.com/office/powerpoint/2010/main" val="222981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 calcmode="lin" valueType="num">
                                      <p:cBhvr>
                                        <p:cTn id="23" dur="1000" fill="hold"/>
                                        <p:tgtEl>
                                          <p:spTgt spid="9">
                                            <p:bg/>
                                          </p:spTgt>
                                        </p:tgtEl>
                                        <p:attrNameLst>
                                          <p:attrName>ppt_w</p:attrName>
                                        </p:attrNameLst>
                                      </p:cBhvr>
                                      <p:tavLst>
                                        <p:tav tm="0">
                                          <p:val>
                                            <p:fltVal val="0"/>
                                          </p:val>
                                        </p:tav>
                                        <p:tav tm="100000">
                                          <p:val>
                                            <p:strVal val="#ppt_w"/>
                                          </p:val>
                                        </p:tav>
                                      </p:tavLst>
                                    </p:anim>
                                    <p:anim calcmode="lin" valueType="num">
                                      <p:cBhvr>
                                        <p:cTn id="24" dur="1000" fill="hold"/>
                                        <p:tgtEl>
                                          <p:spTgt spid="9">
                                            <p:bg/>
                                          </p:spTgt>
                                        </p:tgtEl>
                                        <p:attrNameLst>
                                          <p:attrName>ppt_h</p:attrName>
                                        </p:attrNameLst>
                                      </p:cBhvr>
                                      <p:tavLst>
                                        <p:tav tm="0">
                                          <p:val>
                                            <p:fltVal val="0"/>
                                          </p:val>
                                        </p:tav>
                                        <p:tav tm="100000">
                                          <p:val>
                                            <p:strVal val="#ppt_h"/>
                                          </p:val>
                                        </p:tav>
                                      </p:tavLst>
                                    </p:anim>
                                    <p:anim calcmode="lin" valueType="num">
                                      <p:cBhvr>
                                        <p:cTn id="25" dur="1000" fill="hold"/>
                                        <p:tgtEl>
                                          <p:spTgt spid="9">
                                            <p:bg/>
                                          </p:spTgt>
                                        </p:tgtEl>
                                        <p:attrNameLst>
                                          <p:attrName>style.rotation</p:attrName>
                                        </p:attrNameLst>
                                      </p:cBhvr>
                                      <p:tavLst>
                                        <p:tav tm="0">
                                          <p:val>
                                            <p:fltVal val="90"/>
                                          </p:val>
                                        </p:tav>
                                        <p:tav tm="100000">
                                          <p:val>
                                            <p:fltVal val="0"/>
                                          </p:val>
                                        </p:tav>
                                      </p:tavLst>
                                    </p:anim>
                                    <p:animEffect transition="in" filter="fade">
                                      <p:cBhvr>
                                        <p:cTn id="26" dur="1000"/>
                                        <p:tgtEl>
                                          <p:spTgt spid="9">
                                            <p:bg/>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p:cTn id="31"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FC9A7-90EF-4829-A3B1-C268C46BA0D9}" type="slidenum">
              <a:rPr lang="en-US" smtClean="0"/>
              <a:t>14</a:t>
            </a:fld>
            <a:endParaRPr lang="en-US"/>
          </a:p>
        </p:txBody>
      </p:sp>
      <p:sp>
        <p:nvSpPr>
          <p:cNvPr id="8" name="Title 7"/>
          <p:cNvSpPr>
            <a:spLocks noGrp="1"/>
          </p:cNvSpPr>
          <p:nvPr>
            <p:ph type="title"/>
          </p:nvPr>
        </p:nvSpPr>
        <p:spPr/>
        <p:txBody>
          <a:bodyPr>
            <a:normAutofit fontScale="90000"/>
          </a:bodyPr>
          <a:lstStyle/>
          <a:p>
            <a:r>
              <a:rPr lang="fa-IR" dirty="0"/>
              <a:t>طبقه بندی موارد وبا بر اساس منشاء جغرافیایی عفونت </a:t>
            </a:r>
            <a:endParaRPr lang="en-US" dirty="0"/>
          </a:p>
        </p:txBody>
      </p:sp>
      <p:graphicFrame>
        <p:nvGraphicFramePr>
          <p:cNvPr id="9" name="Content Placeholder 8"/>
          <p:cNvGraphicFramePr>
            <a:graphicFrameLocks noGrp="1" noChangeAspect="1"/>
          </p:cNvGraphicFramePr>
          <p:nvPr>
            <p:ph sz="half" idx="2"/>
            <p:extLst>
              <p:ext uri="{D42A27DB-BD31-4B8C-83A1-F6EECF244321}">
                <p14:modId xmlns:p14="http://schemas.microsoft.com/office/powerpoint/2010/main" val="2540449759"/>
              </p:ext>
            </p:extLst>
          </p:nvPr>
        </p:nvGraphicFramePr>
        <p:xfrm>
          <a:off x="313808" y="1472868"/>
          <a:ext cx="10559601" cy="5257800"/>
        </p:xfrm>
        <a:graphic>
          <a:graphicData uri="http://schemas.openxmlformats.org/presentationml/2006/ole">
            <mc:AlternateContent xmlns:mc="http://schemas.openxmlformats.org/markup-compatibility/2006">
              <mc:Choice xmlns:v="urn:schemas-microsoft-com:vml" Requires="v">
                <p:oleObj spid="_x0000_s2083" r:id="rId3" imgW="4257502" imgH="5124298" progId="Visio.Drawing.15">
                  <p:embed/>
                </p:oleObj>
              </mc:Choice>
              <mc:Fallback>
                <p:oleObj r:id="rId3" imgW="4257502" imgH="5124298" progId="Visio.Drawing.15">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08" y="1472868"/>
                        <a:ext cx="10559601" cy="5257800"/>
                      </a:xfrm>
                      <a:prstGeom prst="rect">
                        <a:avLst/>
                      </a:prstGeom>
                      <a:noFill/>
                    </p:spPr>
                  </p:pic>
                </p:oleObj>
              </mc:Fallback>
            </mc:AlternateContent>
          </a:graphicData>
        </a:graphic>
      </p:graphicFrame>
    </p:spTree>
    <p:extLst>
      <p:ext uri="{BB962C8B-B14F-4D97-AF65-F5344CB8AC3E}">
        <p14:creationId xmlns:p14="http://schemas.microsoft.com/office/powerpoint/2010/main" val="513630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088" y="1661361"/>
            <a:ext cx="11734058" cy="4549738"/>
          </a:xfrm>
        </p:spPr>
        <p:txBody>
          <a:bodyPr anchor="ctr"/>
          <a:lstStyle/>
          <a:p>
            <a:pPr marL="0" indent="0">
              <a:buNone/>
            </a:pPr>
            <a:r>
              <a:rPr lang="fa-IR" sz="2400" dirty="0" smtClean="0"/>
              <a:t>مورد </a:t>
            </a:r>
            <a:r>
              <a:rPr lang="fa-IR" sz="2400" dirty="0"/>
              <a:t>وبا مرتبط از نظر اپیدمیولوژیک، زمانی گفته خواهد شد که بیمار مبتلا به وبا طی </a:t>
            </a:r>
            <a:r>
              <a:rPr lang="fa-IR" sz="2400" u="sng" dirty="0"/>
              <a:t>5 روز قبل از بروز بیماری </a:t>
            </a:r>
            <a:r>
              <a:rPr lang="fa-IR" sz="2400" dirty="0" smtClean="0"/>
              <a:t>:</a:t>
            </a:r>
          </a:p>
          <a:p>
            <a:pPr marL="0" indent="0">
              <a:buNone/>
            </a:pPr>
            <a:endParaRPr lang="en-US" sz="2400" dirty="0"/>
          </a:p>
          <a:p>
            <a:pPr lvl="0">
              <a:buFont typeface="Wingdings" panose="05000000000000000000" pitchFamily="2" charset="2"/>
              <a:buChar char="v"/>
            </a:pPr>
            <a:r>
              <a:rPr lang="fa-IR" dirty="0"/>
              <a:t>با حداقل </a:t>
            </a:r>
            <a:r>
              <a:rPr lang="fa-IR" u="sng" dirty="0"/>
              <a:t>1</a:t>
            </a:r>
            <a:r>
              <a:rPr lang="fa-IR" dirty="0"/>
              <a:t> بیمار قطعی وبا که در طول دوره عفونت زایی بوده است تماس داشته و تماس وی از نوعی بوده است که به طور قابل قبولی میتواند خطر انتقال عفونت را به همراه داشته </a:t>
            </a:r>
            <a:r>
              <a:rPr lang="fa-IR" dirty="0" smtClean="0"/>
              <a:t>باشد؛</a:t>
            </a:r>
            <a:endParaRPr lang="en-US" dirty="0"/>
          </a:p>
          <a:p>
            <a:pPr marL="0" indent="0">
              <a:buNone/>
            </a:pPr>
            <a:r>
              <a:rPr lang="fa-IR" dirty="0"/>
              <a:t>یا</a:t>
            </a:r>
            <a:endParaRPr lang="en-US" dirty="0"/>
          </a:p>
          <a:p>
            <a:pPr lvl="0">
              <a:buFont typeface="Wingdings" panose="05000000000000000000" pitchFamily="2" charset="2"/>
              <a:buChar char="v"/>
            </a:pPr>
            <a:r>
              <a:rPr lang="fa-IR" dirty="0"/>
              <a:t>با همان منبعی که موجب بروز عفونت در موارد قطعی وبا شده است (از قبیل غذای آلوده، چاه آب آلوده ) مواجهه داشته است ،مشروط به اینکه منبع عفونت به وضوح مشخص شده باشد</a:t>
            </a:r>
            <a:r>
              <a:rPr lang="fa-IR" dirty="0" smtClean="0"/>
              <a:t>.</a:t>
            </a:r>
            <a:endParaRPr lang="en-US" dirty="0"/>
          </a:p>
        </p:txBody>
      </p:sp>
      <p:sp>
        <p:nvSpPr>
          <p:cNvPr id="3" name="Slide Number Placeholder 2"/>
          <p:cNvSpPr>
            <a:spLocks noGrp="1"/>
          </p:cNvSpPr>
          <p:nvPr>
            <p:ph type="sldNum" sz="quarter" idx="12"/>
          </p:nvPr>
        </p:nvSpPr>
        <p:spPr/>
        <p:txBody>
          <a:bodyPr/>
          <a:lstStyle/>
          <a:p>
            <a:fld id="{927FC9A7-90EF-4829-A3B1-C268C46BA0D9}" type="slidenum">
              <a:rPr lang="en-US" smtClean="0"/>
              <a:t>15</a:t>
            </a:fld>
            <a:endParaRPr lang="en-US"/>
          </a:p>
        </p:txBody>
      </p:sp>
      <p:sp>
        <p:nvSpPr>
          <p:cNvPr id="4" name="Title 3"/>
          <p:cNvSpPr>
            <a:spLocks noGrp="1"/>
          </p:cNvSpPr>
          <p:nvPr>
            <p:ph type="title"/>
          </p:nvPr>
        </p:nvSpPr>
        <p:spPr>
          <a:solidFill>
            <a:srgbClr val="C75555"/>
          </a:solidFill>
        </p:spPr>
        <p:txBody>
          <a:bodyPr>
            <a:normAutofit/>
          </a:bodyPr>
          <a:lstStyle/>
          <a:p>
            <a:r>
              <a:rPr lang="fa-IR" dirty="0" smtClean="0"/>
              <a:t>ارتباط اپیدمیولوژیک</a:t>
            </a:r>
            <a:endParaRPr lang="en-US" dirty="0"/>
          </a:p>
        </p:txBody>
      </p:sp>
    </p:spTree>
    <p:extLst>
      <p:ext uri="{BB962C8B-B14F-4D97-AF65-F5344CB8AC3E}">
        <p14:creationId xmlns:p14="http://schemas.microsoft.com/office/powerpoint/2010/main" val="425754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563" y="1885949"/>
            <a:ext cx="11587595" cy="3985460"/>
          </a:xfrm>
        </p:spPr>
        <p:txBody>
          <a:bodyPr>
            <a:normAutofit fontScale="92500" lnSpcReduction="10000"/>
          </a:bodyPr>
          <a:lstStyle/>
          <a:p>
            <a:pPr lvl="0">
              <a:lnSpc>
                <a:spcPct val="150000"/>
              </a:lnSpc>
              <a:buFont typeface="Wingdings" panose="05000000000000000000" pitchFamily="2" charset="2"/>
              <a:buChar char="q"/>
            </a:pPr>
            <a:r>
              <a:rPr lang="fa-IR" dirty="0"/>
              <a:t>تماس با مواد دفعی بیمار شامل استفراغ / مدفوع</a:t>
            </a:r>
            <a:endParaRPr lang="en-US" dirty="0"/>
          </a:p>
          <a:p>
            <a:pPr lvl="0">
              <a:lnSpc>
                <a:spcPct val="150000"/>
              </a:lnSpc>
              <a:buFont typeface="Wingdings" panose="05000000000000000000" pitchFamily="2" charset="2"/>
              <a:buChar char="q"/>
            </a:pPr>
            <a:r>
              <a:rPr lang="fa-IR" dirty="0"/>
              <a:t>مراقبت مستقیم یا ویزیت بالینی بیمار </a:t>
            </a:r>
            <a:endParaRPr lang="en-US" dirty="0"/>
          </a:p>
          <a:p>
            <a:pPr lvl="0">
              <a:lnSpc>
                <a:spcPct val="150000"/>
              </a:lnSpc>
              <a:buFont typeface="Wingdings" panose="05000000000000000000" pitchFamily="2" charset="2"/>
              <a:buChar char="q"/>
            </a:pPr>
            <a:r>
              <a:rPr lang="fa-IR" dirty="0"/>
              <a:t>زندگی در یک مکان مشترک</a:t>
            </a:r>
            <a:endParaRPr lang="en-US" dirty="0"/>
          </a:p>
          <a:p>
            <a:pPr lvl="0">
              <a:lnSpc>
                <a:spcPct val="150000"/>
              </a:lnSpc>
              <a:buFont typeface="Wingdings" panose="05000000000000000000" pitchFamily="2" charset="2"/>
              <a:buChar char="q"/>
            </a:pPr>
            <a:r>
              <a:rPr lang="fa-IR" dirty="0"/>
              <a:t>استفاده مشترک از سرویس بهداشتی</a:t>
            </a:r>
            <a:endParaRPr lang="en-US" dirty="0"/>
          </a:p>
          <a:p>
            <a:pPr>
              <a:lnSpc>
                <a:spcPct val="150000"/>
              </a:lnSpc>
              <a:buFont typeface="Wingdings" panose="05000000000000000000" pitchFamily="2" charset="2"/>
              <a:buChar char="q"/>
            </a:pPr>
            <a:r>
              <a:rPr lang="fa-IR" dirty="0" smtClean="0"/>
              <a:t>استفاده </a:t>
            </a:r>
            <a:r>
              <a:rPr lang="fa-IR" dirty="0"/>
              <a:t>مشترک از مواد غذایی (خوردن یا نوشیدن با یکدیگر) یا خوردن غذا یا نوشیدنی که توسط یک بیمار قطعی وبا تهیه یا دستکاری شده است</a:t>
            </a:r>
            <a:endParaRPr lang="en-US" dirty="0"/>
          </a:p>
        </p:txBody>
      </p:sp>
      <p:sp>
        <p:nvSpPr>
          <p:cNvPr id="3" name="Slide Number Placeholder 2"/>
          <p:cNvSpPr>
            <a:spLocks noGrp="1"/>
          </p:cNvSpPr>
          <p:nvPr>
            <p:ph type="sldNum" sz="quarter" idx="12"/>
          </p:nvPr>
        </p:nvSpPr>
        <p:spPr/>
        <p:txBody>
          <a:bodyPr/>
          <a:lstStyle/>
          <a:p>
            <a:fld id="{927FC9A7-90EF-4829-A3B1-C268C46BA0D9}" type="slidenum">
              <a:rPr lang="en-US" smtClean="0"/>
              <a:t>16</a:t>
            </a:fld>
            <a:endParaRPr lang="en-US"/>
          </a:p>
        </p:txBody>
      </p:sp>
      <p:sp>
        <p:nvSpPr>
          <p:cNvPr id="4" name="Title 3"/>
          <p:cNvSpPr>
            <a:spLocks noGrp="1"/>
          </p:cNvSpPr>
          <p:nvPr>
            <p:ph type="title"/>
          </p:nvPr>
        </p:nvSpPr>
        <p:spPr>
          <a:solidFill>
            <a:srgbClr val="C75555"/>
          </a:solidFill>
        </p:spPr>
        <p:txBody>
          <a:bodyPr>
            <a:normAutofit fontScale="90000"/>
          </a:bodyPr>
          <a:lstStyle/>
          <a:p>
            <a:pPr>
              <a:lnSpc>
                <a:spcPct val="150000"/>
              </a:lnSpc>
            </a:pPr>
            <a:r>
              <a:rPr lang="fa-IR" sz="2800"/>
              <a:t>انواع تماس با مورد قطعی وبا که به طور قابل قبولی میتواند خطر انتقال عفونت را به همراه داشته باشد</a:t>
            </a:r>
            <a:endParaRPr lang="en-US" sz="2800"/>
          </a:p>
        </p:txBody>
      </p:sp>
    </p:spTree>
    <p:extLst>
      <p:ext uri="{BB962C8B-B14F-4D97-AF65-F5344CB8AC3E}">
        <p14:creationId xmlns:p14="http://schemas.microsoft.com/office/powerpoint/2010/main" val="193251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xEl>
                                              <p:pRg st="0" end="0"/>
                                            </p:txEl>
                                          </p:spTgt>
                                        </p:tgtEl>
                                        <p:attrNameLst>
                                          <p:attrName>style.color</p:attrName>
                                        </p:attrNameLst>
                                      </p:cBhvr>
                                      <p:by>
                                        <p:hsl h="0" s="12549" l="25098"/>
                                      </p:by>
                                    </p:animClr>
                                    <p:animClr clrSpc="hsl" dir="cw">
                                      <p:cBhvr>
                                        <p:cTn id="7" dur="500" fill="hold"/>
                                        <p:tgtEl>
                                          <p:spTgt spid="2">
                                            <p:txEl>
                                              <p:pRg st="0" end="0"/>
                                            </p:txEl>
                                          </p:spTgt>
                                        </p:tgtEl>
                                        <p:attrNameLst>
                                          <p:attrName>fillcolor</p:attrName>
                                        </p:attrNameLst>
                                      </p:cBhvr>
                                      <p:by>
                                        <p:hsl h="0" s="12549" l="25098"/>
                                      </p:by>
                                    </p:animClr>
                                    <p:animClr clrSpc="hsl" dir="cw">
                                      <p:cBhvr>
                                        <p:cTn id="8" dur="500" fill="hold"/>
                                        <p:tgtEl>
                                          <p:spTgt spid="2">
                                            <p:txEl>
                                              <p:pRg st="0" end="0"/>
                                            </p:txEl>
                                          </p:spTgt>
                                        </p:tgtEl>
                                        <p:attrNameLst>
                                          <p:attrName>stroke.color</p:attrName>
                                        </p:attrNameLst>
                                      </p:cBhvr>
                                      <p:by>
                                        <p:hsl h="0" s="12549" l="25098"/>
                                      </p:by>
                                    </p:animClr>
                                    <p:set>
                                      <p:cBhvr>
                                        <p:cTn id="9" dur="500" fill="hold"/>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2">
                                            <p:txEl>
                                              <p:pRg st="1" end="1"/>
                                            </p:txEl>
                                          </p:spTgt>
                                        </p:tgtEl>
                                        <p:attrNameLst>
                                          <p:attrName>style.color</p:attrName>
                                        </p:attrNameLst>
                                      </p:cBhvr>
                                      <p:by>
                                        <p:hsl h="0" s="12549" l="25098"/>
                                      </p:by>
                                    </p:animClr>
                                    <p:animClr clrSpc="hsl" dir="cw">
                                      <p:cBhvr>
                                        <p:cTn id="14" dur="500" fill="hold"/>
                                        <p:tgtEl>
                                          <p:spTgt spid="2">
                                            <p:txEl>
                                              <p:pRg st="1" end="1"/>
                                            </p:txEl>
                                          </p:spTgt>
                                        </p:tgtEl>
                                        <p:attrNameLst>
                                          <p:attrName>fillcolor</p:attrName>
                                        </p:attrNameLst>
                                      </p:cBhvr>
                                      <p:by>
                                        <p:hsl h="0" s="12549" l="25098"/>
                                      </p:by>
                                    </p:animClr>
                                    <p:animClr clrSpc="hsl" dir="cw">
                                      <p:cBhvr>
                                        <p:cTn id="15" dur="500" fill="hold"/>
                                        <p:tgtEl>
                                          <p:spTgt spid="2">
                                            <p:txEl>
                                              <p:pRg st="1" end="1"/>
                                            </p:txEl>
                                          </p:spTgt>
                                        </p:tgtEl>
                                        <p:attrNameLst>
                                          <p:attrName>stroke.color</p:attrName>
                                        </p:attrNameLst>
                                      </p:cBhvr>
                                      <p:by>
                                        <p:hsl h="0" s="12549" l="25098"/>
                                      </p:by>
                                    </p:animClr>
                                    <p:set>
                                      <p:cBhvr>
                                        <p:cTn id="16" dur="500" fill="hold"/>
                                        <p:tgtEl>
                                          <p:spTgt spid="2">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2">
                                            <p:txEl>
                                              <p:pRg st="2" end="2"/>
                                            </p:txEl>
                                          </p:spTgt>
                                        </p:tgtEl>
                                        <p:attrNameLst>
                                          <p:attrName>style.color</p:attrName>
                                        </p:attrNameLst>
                                      </p:cBhvr>
                                      <p:by>
                                        <p:hsl h="0" s="12549" l="25098"/>
                                      </p:by>
                                    </p:animClr>
                                    <p:animClr clrSpc="hsl" dir="cw">
                                      <p:cBhvr>
                                        <p:cTn id="21" dur="500" fill="hold"/>
                                        <p:tgtEl>
                                          <p:spTgt spid="2">
                                            <p:txEl>
                                              <p:pRg st="2" end="2"/>
                                            </p:txEl>
                                          </p:spTgt>
                                        </p:tgtEl>
                                        <p:attrNameLst>
                                          <p:attrName>fillcolor</p:attrName>
                                        </p:attrNameLst>
                                      </p:cBhvr>
                                      <p:by>
                                        <p:hsl h="0" s="12549" l="25098"/>
                                      </p:by>
                                    </p:animClr>
                                    <p:animClr clrSpc="hsl" dir="cw">
                                      <p:cBhvr>
                                        <p:cTn id="22" dur="500" fill="hold"/>
                                        <p:tgtEl>
                                          <p:spTgt spid="2">
                                            <p:txEl>
                                              <p:pRg st="2" end="2"/>
                                            </p:txEl>
                                          </p:spTgt>
                                        </p:tgtEl>
                                        <p:attrNameLst>
                                          <p:attrName>stroke.color</p:attrName>
                                        </p:attrNameLst>
                                      </p:cBhvr>
                                      <p:by>
                                        <p:hsl h="0" s="12549" l="25098"/>
                                      </p:by>
                                    </p:animClr>
                                    <p:set>
                                      <p:cBhvr>
                                        <p:cTn id="23" dur="500" fill="hold"/>
                                        <p:tgtEl>
                                          <p:spTgt spid="2">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30" presetClass="emph" presetSubtype="0" fill="hold" grpId="0" nodeType="clickEffect">
                                  <p:stCondLst>
                                    <p:cond delay="0"/>
                                  </p:stCondLst>
                                  <p:childTnLst>
                                    <p:animClr clrSpc="hsl" dir="cw">
                                      <p:cBhvr override="childStyle">
                                        <p:cTn id="27" dur="500" fill="hold"/>
                                        <p:tgtEl>
                                          <p:spTgt spid="2">
                                            <p:txEl>
                                              <p:pRg st="3" end="3"/>
                                            </p:txEl>
                                          </p:spTgt>
                                        </p:tgtEl>
                                        <p:attrNameLst>
                                          <p:attrName>style.color</p:attrName>
                                        </p:attrNameLst>
                                      </p:cBhvr>
                                      <p:by>
                                        <p:hsl h="0" s="12549" l="25098"/>
                                      </p:by>
                                    </p:animClr>
                                    <p:animClr clrSpc="hsl" dir="cw">
                                      <p:cBhvr>
                                        <p:cTn id="28" dur="500" fill="hold"/>
                                        <p:tgtEl>
                                          <p:spTgt spid="2">
                                            <p:txEl>
                                              <p:pRg st="3" end="3"/>
                                            </p:txEl>
                                          </p:spTgt>
                                        </p:tgtEl>
                                        <p:attrNameLst>
                                          <p:attrName>fillcolor</p:attrName>
                                        </p:attrNameLst>
                                      </p:cBhvr>
                                      <p:by>
                                        <p:hsl h="0" s="12549" l="25098"/>
                                      </p:by>
                                    </p:animClr>
                                    <p:animClr clrSpc="hsl" dir="cw">
                                      <p:cBhvr>
                                        <p:cTn id="29" dur="500" fill="hold"/>
                                        <p:tgtEl>
                                          <p:spTgt spid="2">
                                            <p:txEl>
                                              <p:pRg st="3" end="3"/>
                                            </p:txEl>
                                          </p:spTgt>
                                        </p:tgtEl>
                                        <p:attrNameLst>
                                          <p:attrName>stroke.color</p:attrName>
                                        </p:attrNameLst>
                                      </p:cBhvr>
                                      <p:by>
                                        <p:hsl h="0" s="12549" l="25098"/>
                                      </p:by>
                                    </p:animClr>
                                    <p:set>
                                      <p:cBhvr>
                                        <p:cTn id="30" dur="500" fill="hold"/>
                                        <p:tgtEl>
                                          <p:spTgt spid="2">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30" presetClass="emph" presetSubtype="0" fill="hold" grpId="0" nodeType="clickEffect">
                                  <p:stCondLst>
                                    <p:cond delay="0"/>
                                  </p:stCondLst>
                                  <p:childTnLst>
                                    <p:animClr clrSpc="hsl" dir="cw">
                                      <p:cBhvr override="childStyle">
                                        <p:cTn id="34" dur="500" fill="hold"/>
                                        <p:tgtEl>
                                          <p:spTgt spid="2">
                                            <p:txEl>
                                              <p:pRg st="4" end="4"/>
                                            </p:txEl>
                                          </p:spTgt>
                                        </p:tgtEl>
                                        <p:attrNameLst>
                                          <p:attrName>style.color</p:attrName>
                                        </p:attrNameLst>
                                      </p:cBhvr>
                                      <p:by>
                                        <p:hsl h="0" s="12549" l="25098"/>
                                      </p:by>
                                    </p:animClr>
                                    <p:animClr clrSpc="hsl" dir="cw">
                                      <p:cBhvr>
                                        <p:cTn id="35" dur="500" fill="hold"/>
                                        <p:tgtEl>
                                          <p:spTgt spid="2">
                                            <p:txEl>
                                              <p:pRg st="4" end="4"/>
                                            </p:txEl>
                                          </p:spTgt>
                                        </p:tgtEl>
                                        <p:attrNameLst>
                                          <p:attrName>fillcolor</p:attrName>
                                        </p:attrNameLst>
                                      </p:cBhvr>
                                      <p:by>
                                        <p:hsl h="0" s="12549" l="25098"/>
                                      </p:by>
                                    </p:animClr>
                                    <p:animClr clrSpc="hsl" dir="cw">
                                      <p:cBhvr>
                                        <p:cTn id="36" dur="500" fill="hold"/>
                                        <p:tgtEl>
                                          <p:spTgt spid="2">
                                            <p:txEl>
                                              <p:pRg st="4" end="4"/>
                                            </p:txEl>
                                          </p:spTgt>
                                        </p:tgtEl>
                                        <p:attrNameLst>
                                          <p:attrName>stroke.color</p:attrName>
                                        </p:attrNameLst>
                                      </p:cBhvr>
                                      <p:by>
                                        <p:hsl h="0" s="12549" l="25098"/>
                                      </p:by>
                                    </p:animClr>
                                    <p:set>
                                      <p:cBhvr>
                                        <p:cTn id="37" dur="50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fa-IR" b="1" dirty="0">
                <a:solidFill>
                  <a:srgbClr val="FF0000"/>
                </a:solidFill>
              </a:rPr>
              <a:t>طغیان مشکوک </a:t>
            </a:r>
            <a:endParaRPr lang="en-US" dirty="0">
              <a:solidFill>
                <a:srgbClr val="FF0000"/>
              </a:solidFill>
            </a:endParaRPr>
          </a:p>
          <a:p>
            <a:r>
              <a:rPr lang="fa-IR" dirty="0"/>
              <a:t>گزارش 2 مورد یا بیشتر بیمار مشکوک به وبا ؛ یا یک مورد مشکوک به وبا با نتیجه مثبت تست تشخیص سریع از یک واحد مراقبت طی 7 روز ، به عنوان یک طغیان مشکوک بیماری وبا خواهد بود</a:t>
            </a:r>
            <a:r>
              <a:rPr lang="fa-IR" dirty="0" smtClean="0"/>
              <a:t>.</a:t>
            </a:r>
            <a:endParaRPr lang="en-US" dirty="0" smtClean="0"/>
          </a:p>
          <a:p>
            <a:endParaRPr lang="en-US" b="1" dirty="0"/>
          </a:p>
          <a:p>
            <a:pPr marL="0" indent="0">
              <a:buNone/>
            </a:pPr>
            <a:r>
              <a:rPr lang="fa-IR" b="1" dirty="0" smtClean="0"/>
              <a:t> </a:t>
            </a:r>
            <a:r>
              <a:rPr lang="fa-IR" b="1" dirty="0">
                <a:solidFill>
                  <a:srgbClr val="FF0000"/>
                </a:solidFill>
              </a:rPr>
              <a:t>طغیان قطعی</a:t>
            </a:r>
            <a:endParaRPr lang="en-US" dirty="0">
              <a:solidFill>
                <a:srgbClr val="FF0000"/>
              </a:solidFill>
            </a:endParaRPr>
          </a:p>
          <a:p>
            <a:r>
              <a:rPr lang="fa-IR" dirty="0"/>
              <a:t>وقوع حداقل 1 مورد قطعی وبا ناشی از انتقال محلی بیماری در یک واحد مراقبت، به عنوان طغیان قطعی وبا خواهد بود. </a:t>
            </a:r>
            <a:endParaRPr lang="en-US" dirty="0"/>
          </a:p>
          <a:p>
            <a:endParaRPr lang="en-US" dirty="0" smtClean="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927FC9A7-90EF-4829-A3B1-C268C46BA0D9}" type="slidenum">
              <a:rPr lang="en-US" smtClean="0"/>
              <a:t>17</a:t>
            </a:fld>
            <a:endParaRPr lang="en-US"/>
          </a:p>
        </p:txBody>
      </p:sp>
      <p:sp>
        <p:nvSpPr>
          <p:cNvPr id="4" name="Title 3"/>
          <p:cNvSpPr>
            <a:spLocks noGrp="1"/>
          </p:cNvSpPr>
          <p:nvPr>
            <p:ph type="title"/>
          </p:nvPr>
        </p:nvSpPr>
        <p:spPr>
          <a:solidFill>
            <a:srgbClr val="C75555"/>
          </a:solidFill>
        </p:spPr>
        <p:txBody>
          <a:bodyPr/>
          <a:lstStyle/>
          <a:p>
            <a:r>
              <a:rPr lang="fa-IR"/>
              <a:t>طغیان وبا</a:t>
            </a:r>
            <a:endParaRPr lang="en-US" dirty="0"/>
          </a:p>
        </p:txBody>
      </p:sp>
    </p:spTree>
    <p:extLst>
      <p:ext uri="{BB962C8B-B14F-4D97-AF65-F5344CB8AC3E}">
        <p14:creationId xmlns:p14="http://schemas.microsoft.com/office/powerpoint/2010/main" val="114663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26573114"/>
              </p:ext>
            </p:extLst>
          </p:nvPr>
        </p:nvGraphicFramePr>
        <p:xfrm>
          <a:off x="129209" y="1831110"/>
          <a:ext cx="6948658" cy="4144616"/>
        </p:xfrm>
        <a:graphic>
          <a:graphicData uri="http://schemas.openxmlformats.org/drawingml/2006/table">
            <a:tbl>
              <a:tblPr rtl="1" firstRow="1" firstCol="1" bandRow="1">
                <a:tableStyleId>{8A107856-5554-42FB-B03E-39F5DBC370BA}</a:tableStyleId>
              </a:tblPr>
              <a:tblGrid>
                <a:gridCol w="3490776">
                  <a:extLst>
                    <a:ext uri="{9D8B030D-6E8A-4147-A177-3AD203B41FA5}">
                      <a16:colId xmlns:a16="http://schemas.microsoft.com/office/drawing/2014/main" xmlns="" val="1808298160"/>
                    </a:ext>
                  </a:extLst>
                </a:gridCol>
                <a:gridCol w="3457882">
                  <a:extLst>
                    <a:ext uri="{9D8B030D-6E8A-4147-A177-3AD203B41FA5}">
                      <a16:colId xmlns:a16="http://schemas.microsoft.com/office/drawing/2014/main" xmlns="" val="45552283"/>
                    </a:ext>
                  </a:extLst>
                </a:gridCol>
              </a:tblGrid>
              <a:tr h="774518">
                <a:tc gridSpan="2">
                  <a:txBody>
                    <a:bodyPr/>
                    <a:lstStyle/>
                    <a:p>
                      <a:pPr algn="ctr" rtl="1">
                        <a:lnSpc>
                          <a:spcPct val="115000"/>
                        </a:lnSpc>
                        <a:spcAft>
                          <a:spcPts val="0"/>
                        </a:spcAft>
                      </a:pPr>
                      <a:r>
                        <a:rPr lang="fa-IR" sz="2400" b="1" dirty="0">
                          <a:solidFill>
                            <a:srgbClr val="FF0000"/>
                          </a:solidFill>
                          <a:effectLst/>
                          <a:cs typeface="B Titr" panose="020B0604020202020204" charset="-78"/>
                        </a:rPr>
                        <a:t>طغیان محتمل وبا</a:t>
                      </a:r>
                      <a:endParaRPr lang="en-US" sz="3200" b="1" dirty="0">
                        <a:solidFill>
                          <a:srgbClr val="FF0000"/>
                        </a:solidFill>
                        <a:effectLst/>
                        <a:latin typeface="Calibri" panose="020F0502020204030204" pitchFamily="34" charset="0"/>
                        <a:cs typeface="B Titr" panose="020B0604020202020204"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xmlns="" val="2132037425"/>
                  </a:ext>
                </a:extLst>
              </a:tr>
              <a:tr h="760350">
                <a:tc>
                  <a:txBody>
                    <a:bodyPr/>
                    <a:lstStyle/>
                    <a:p>
                      <a:pPr algn="ctr" rtl="1">
                        <a:lnSpc>
                          <a:spcPct val="115000"/>
                        </a:lnSpc>
                        <a:spcAft>
                          <a:spcPts val="0"/>
                        </a:spcAft>
                      </a:pPr>
                      <a:r>
                        <a:rPr lang="fa-IR" sz="1800" b="1" dirty="0">
                          <a:effectLst/>
                        </a:rPr>
                        <a:t>تعداد موارد مشکوک به وبا آزمایش شده به روش تست تشخیص سریع</a:t>
                      </a:r>
                      <a:endParaRPr lang="en-US" sz="2800" b="1" dirty="0">
                        <a:effectLst/>
                        <a:latin typeface="Calibri" panose="020F0502020204030204" pitchFamily="34" charset="0"/>
                        <a:cs typeface="Arial" panose="020B0604020202020204" pitchFamily="34" charset="0"/>
                      </a:endParaRPr>
                    </a:p>
                  </a:txBody>
                  <a:tcPr marL="68580" marR="68580" marT="0" marB="0" anchor="ctr"/>
                </a:tc>
                <a:tc>
                  <a:txBody>
                    <a:bodyPr/>
                    <a:lstStyle/>
                    <a:p>
                      <a:pPr marL="0" algn="ctr" defTabSz="914400" rtl="1" eaLnBrk="1" latinLnBrk="0" hangingPunct="1">
                        <a:lnSpc>
                          <a:spcPct val="115000"/>
                        </a:lnSpc>
                        <a:spcAft>
                          <a:spcPts val="0"/>
                        </a:spcAft>
                      </a:pPr>
                      <a:r>
                        <a:rPr lang="fa-IR" sz="1800" b="1" kern="1200" dirty="0">
                          <a:solidFill>
                            <a:schemeClr val="dk1"/>
                          </a:solidFill>
                          <a:effectLst/>
                          <a:latin typeface="+mn-lt"/>
                          <a:ea typeface="+mn-ea"/>
                          <a:cs typeface="+mn-cs"/>
                        </a:rPr>
                        <a:t>تعداد موارد مثبت تست تشخیص سریع وبا</a:t>
                      </a:r>
                      <a:endParaRPr lang="en-US" sz="1800" b="1"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283249301"/>
                  </a:ext>
                </a:extLst>
              </a:tr>
              <a:tr h="521383">
                <a:tc>
                  <a:txBody>
                    <a:bodyPr/>
                    <a:lstStyle/>
                    <a:p>
                      <a:pPr algn="ctr" rtl="1">
                        <a:lnSpc>
                          <a:spcPct val="115000"/>
                        </a:lnSpc>
                        <a:spcAft>
                          <a:spcPts val="0"/>
                        </a:spcAft>
                      </a:pPr>
                      <a:r>
                        <a:rPr lang="fa-IR" sz="2000" b="1">
                          <a:effectLst/>
                        </a:rPr>
                        <a:t>3-7</a:t>
                      </a:r>
                      <a:endParaRPr lang="en-US" sz="1800" b="1">
                        <a:effectLst/>
                        <a:latin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fa-IR" sz="2000" b="1">
                          <a:effectLst/>
                        </a:rPr>
                        <a:t>بیشتر یا مساوی 3</a:t>
                      </a:r>
                      <a:endParaRPr lang="en-US" sz="1800" b="1">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860615111"/>
                  </a:ext>
                </a:extLst>
              </a:tr>
              <a:tr h="521383">
                <a:tc>
                  <a:txBody>
                    <a:bodyPr/>
                    <a:lstStyle/>
                    <a:p>
                      <a:pPr algn="ctr" rtl="1">
                        <a:lnSpc>
                          <a:spcPct val="115000"/>
                        </a:lnSpc>
                        <a:spcAft>
                          <a:spcPts val="0"/>
                        </a:spcAft>
                      </a:pPr>
                      <a:r>
                        <a:rPr lang="fa-IR" sz="2000" b="1">
                          <a:effectLst/>
                        </a:rPr>
                        <a:t>8-10</a:t>
                      </a:r>
                      <a:endParaRPr lang="en-US" sz="1800" b="1">
                        <a:effectLst/>
                        <a:latin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fa-IR" sz="2000" b="1">
                          <a:effectLst/>
                        </a:rPr>
                        <a:t>بیشتر یا مساوی 4</a:t>
                      </a:r>
                      <a:endParaRPr lang="en-US" sz="1800" b="1">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240427284"/>
                  </a:ext>
                </a:extLst>
              </a:tr>
              <a:tr h="524216">
                <a:tc>
                  <a:txBody>
                    <a:bodyPr/>
                    <a:lstStyle/>
                    <a:p>
                      <a:pPr algn="ctr" rtl="1">
                        <a:lnSpc>
                          <a:spcPct val="115000"/>
                        </a:lnSpc>
                        <a:spcAft>
                          <a:spcPts val="0"/>
                        </a:spcAft>
                      </a:pPr>
                      <a:r>
                        <a:rPr lang="fa-IR" sz="2000" b="1">
                          <a:effectLst/>
                        </a:rPr>
                        <a:t>11-14</a:t>
                      </a:r>
                      <a:endParaRPr lang="en-US" sz="1800" b="1">
                        <a:effectLst/>
                        <a:latin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fa-IR" sz="2000" b="1">
                          <a:effectLst/>
                        </a:rPr>
                        <a:t>بیشتر یا مساوی 5</a:t>
                      </a:r>
                      <a:endParaRPr lang="en-US" sz="1800" b="1">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02529940"/>
                  </a:ext>
                </a:extLst>
              </a:tr>
              <a:tr h="521383">
                <a:tc>
                  <a:txBody>
                    <a:bodyPr/>
                    <a:lstStyle/>
                    <a:p>
                      <a:pPr algn="ctr" rtl="1">
                        <a:lnSpc>
                          <a:spcPct val="115000"/>
                        </a:lnSpc>
                        <a:spcAft>
                          <a:spcPts val="0"/>
                        </a:spcAft>
                      </a:pPr>
                      <a:r>
                        <a:rPr lang="fa-IR" sz="2000" b="1">
                          <a:effectLst/>
                        </a:rPr>
                        <a:t>15-17</a:t>
                      </a:r>
                      <a:endParaRPr lang="en-US" sz="1800" b="1">
                        <a:effectLst/>
                        <a:latin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fa-IR" sz="2000" b="1">
                          <a:effectLst/>
                        </a:rPr>
                        <a:t>بیشتر یا مساوی 6</a:t>
                      </a:r>
                      <a:endParaRPr lang="en-US" sz="1800" b="1">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92024103"/>
                  </a:ext>
                </a:extLst>
              </a:tr>
              <a:tr h="521383">
                <a:tc>
                  <a:txBody>
                    <a:bodyPr/>
                    <a:lstStyle/>
                    <a:p>
                      <a:pPr algn="ctr" rtl="1">
                        <a:lnSpc>
                          <a:spcPct val="115000"/>
                        </a:lnSpc>
                        <a:spcAft>
                          <a:spcPts val="0"/>
                        </a:spcAft>
                      </a:pPr>
                      <a:r>
                        <a:rPr lang="fa-IR" sz="2000" b="1">
                          <a:effectLst/>
                        </a:rPr>
                        <a:t>18-21</a:t>
                      </a:r>
                      <a:endParaRPr lang="en-US" sz="1800" b="1">
                        <a:effectLst/>
                        <a:latin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fa-IR" sz="2000" b="1" dirty="0">
                          <a:effectLst/>
                        </a:rPr>
                        <a:t>بیشتر یا مساوی 7</a:t>
                      </a:r>
                      <a:endParaRPr lang="en-US" sz="1800" b="1" dirty="0">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21458579"/>
                  </a:ext>
                </a:extLst>
              </a:tr>
            </a:tbl>
          </a:graphicData>
        </a:graphic>
      </p:graphicFrame>
      <p:sp>
        <p:nvSpPr>
          <p:cNvPr id="3" name="Slide Number Placeholder 2"/>
          <p:cNvSpPr>
            <a:spLocks noGrp="1"/>
          </p:cNvSpPr>
          <p:nvPr>
            <p:ph type="sldNum" sz="quarter" idx="12"/>
          </p:nvPr>
        </p:nvSpPr>
        <p:spPr/>
        <p:txBody>
          <a:bodyPr/>
          <a:lstStyle/>
          <a:p>
            <a:fld id="{927FC9A7-90EF-4829-A3B1-C268C46BA0D9}" type="slidenum">
              <a:rPr lang="en-US" smtClean="0"/>
              <a:t>18</a:t>
            </a:fld>
            <a:endParaRPr lang="en-US"/>
          </a:p>
        </p:txBody>
      </p:sp>
      <p:sp>
        <p:nvSpPr>
          <p:cNvPr id="4" name="Title 3"/>
          <p:cNvSpPr>
            <a:spLocks noGrp="1"/>
          </p:cNvSpPr>
          <p:nvPr>
            <p:ph type="title"/>
          </p:nvPr>
        </p:nvSpPr>
        <p:spPr>
          <a:solidFill>
            <a:srgbClr val="C75555"/>
          </a:solidFill>
        </p:spPr>
        <p:txBody>
          <a:bodyPr/>
          <a:lstStyle/>
          <a:p>
            <a:pPr marL="2540">
              <a:lnSpc>
                <a:spcPct val="115000"/>
              </a:lnSpc>
              <a:spcBef>
                <a:spcPts val="0"/>
              </a:spcBef>
            </a:pPr>
            <a:r>
              <a:rPr lang="fa-IR">
                <a:latin typeface="Times New Roman" panose="02020603050405020304" pitchFamily="18" charset="0"/>
                <a:ea typeface="Times New Roman" panose="02020603050405020304" pitchFamily="18" charset="0"/>
                <a:cs typeface="B Titr" panose="020B0604020202020204" charset="-78"/>
              </a:rPr>
              <a:t>طغیان محتمل </a:t>
            </a:r>
            <a:endParaRPr lang="en-US" dirty="0"/>
          </a:p>
        </p:txBody>
      </p:sp>
      <p:sp>
        <p:nvSpPr>
          <p:cNvPr id="6" name="Rectangle 5"/>
          <p:cNvSpPr/>
          <p:nvPr/>
        </p:nvSpPr>
        <p:spPr>
          <a:xfrm>
            <a:off x="7354955" y="2721725"/>
            <a:ext cx="4674705" cy="2169825"/>
          </a:xfrm>
          <a:prstGeom prst="rect">
            <a:avLst/>
          </a:prstGeom>
          <a:solidFill>
            <a:srgbClr val="FFF7E1"/>
          </a:solidFill>
        </p:spPr>
        <p:txBody>
          <a:bodyPr wrap="square">
            <a:spAutoFit/>
          </a:bodyPr>
          <a:lstStyle/>
          <a:p>
            <a:pPr algn="r" rtl="1">
              <a:lnSpc>
                <a:spcPct val="150000"/>
              </a:lnSpc>
              <a:spcAft>
                <a:spcPts val="0"/>
              </a:spcAft>
            </a:pPr>
            <a:r>
              <a:rPr lang="fa-IR" b="1" dirty="0" smtClean="0">
                <a:latin typeface="Times New Roman" panose="02020603050405020304" pitchFamily="18" charset="0"/>
                <a:ea typeface="Times New Roman" panose="02020603050405020304" pitchFamily="18" charset="0"/>
                <a:cs typeface="B Nazanin" panose="020B0604020202020204" charset="-78"/>
              </a:rPr>
              <a:t>چنانچه </a:t>
            </a:r>
            <a:r>
              <a:rPr lang="fa-IR" b="1" dirty="0">
                <a:latin typeface="Times New Roman" panose="02020603050405020304" pitchFamily="18" charset="0"/>
                <a:ea typeface="Times New Roman" panose="02020603050405020304" pitchFamily="18" charset="0"/>
                <a:cs typeface="B Nazanin" panose="020B0604020202020204" charset="-78"/>
              </a:rPr>
              <a:t>در یک واحد مراقبت طی 14روز تعداد موارد مثبت تست تشخیص سریع وبا در بیماران مشکوک به وبا بررسی شده به این روش مساوی یا بیشتر از حد آستانه مندرج در جدول زیر باشد ، به عنوان یک طغیان محتمل وبا خواهد بود.</a:t>
            </a:r>
            <a:endParaRPr lang="en-US" b="1" dirty="0">
              <a:effectLst/>
              <a:cs typeface="B Nazanin" panose="020B0604020202020204" charset="-78"/>
            </a:endParaRPr>
          </a:p>
        </p:txBody>
      </p:sp>
    </p:spTree>
    <p:extLst>
      <p:ext uri="{BB962C8B-B14F-4D97-AF65-F5344CB8AC3E}">
        <p14:creationId xmlns:p14="http://schemas.microsoft.com/office/powerpoint/2010/main" val="2323008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6220" y="2376979"/>
            <a:ext cx="11587595" cy="1737822"/>
          </a:xfrm>
          <a:solidFill>
            <a:schemeClr val="bg1"/>
          </a:solidFill>
        </p:spPr>
        <p:txBody>
          <a:bodyPr>
            <a:normAutofit/>
          </a:bodyPr>
          <a:lstStyle/>
          <a:p>
            <a:pPr>
              <a:lnSpc>
                <a:spcPct val="150000"/>
              </a:lnSpc>
            </a:pPr>
            <a:r>
              <a:rPr lang="fa-IR" sz="3200" dirty="0" smtClean="0"/>
              <a:t>در </a:t>
            </a:r>
            <a:r>
              <a:rPr lang="fa-IR" sz="3200" dirty="0"/>
              <a:t>یک واحد مراقبت، تاریخ شروع علائم بالینی در اولین مورد مشکوک طبقه بندی شده به عنوان انتقال محلی ، تاریخ شروع طغیان خواهد </a:t>
            </a:r>
            <a:r>
              <a:rPr lang="fa-IR" sz="3200" dirty="0" smtClean="0"/>
              <a:t>بود.</a:t>
            </a:r>
          </a:p>
          <a:p>
            <a:pPr marL="0" indent="0">
              <a:lnSpc>
                <a:spcPct val="150000"/>
              </a:lnSpc>
              <a:buNone/>
            </a:pPr>
            <a:endParaRPr lang="en-US" sz="3200" dirty="0" smtClean="0"/>
          </a:p>
        </p:txBody>
      </p:sp>
      <p:sp>
        <p:nvSpPr>
          <p:cNvPr id="3" name="Slide Number Placeholder 2"/>
          <p:cNvSpPr>
            <a:spLocks noGrp="1"/>
          </p:cNvSpPr>
          <p:nvPr>
            <p:ph type="sldNum" sz="quarter" idx="12"/>
          </p:nvPr>
        </p:nvSpPr>
        <p:spPr/>
        <p:txBody>
          <a:bodyPr/>
          <a:lstStyle/>
          <a:p>
            <a:fld id="{927FC9A7-90EF-4829-A3B1-C268C46BA0D9}" type="slidenum">
              <a:rPr lang="en-US" smtClean="0"/>
              <a:t>19</a:t>
            </a:fld>
            <a:endParaRPr lang="en-US"/>
          </a:p>
        </p:txBody>
      </p:sp>
      <p:sp>
        <p:nvSpPr>
          <p:cNvPr id="4" name="Title 3"/>
          <p:cNvSpPr>
            <a:spLocks noGrp="1"/>
          </p:cNvSpPr>
          <p:nvPr>
            <p:ph type="title"/>
          </p:nvPr>
        </p:nvSpPr>
        <p:spPr>
          <a:xfrm>
            <a:off x="295550" y="124925"/>
            <a:ext cx="9922806" cy="1325563"/>
          </a:xfrm>
          <a:solidFill>
            <a:srgbClr val="C75555"/>
          </a:solidFill>
        </p:spPr>
        <p:txBody>
          <a:bodyPr/>
          <a:lstStyle/>
          <a:p>
            <a:r>
              <a:rPr lang="fa-IR" dirty="0" smtClean="0"/>
              <a:t>تاریخ شروع طغیان</a:t>
            </a:r>
            <a:endParaRPr lang="en-US" dirty="0"/>
          </a:p>
        </p:txBody>
      </p:sp>
    </p:spTree>
    <p:extLst>
      <p:ext uri="{BB962C8B-B14F-4D97-AF65-F5344CB8AC3E}">
        <p14:creationId xmlns:p14="http://schemas.microsoft.com/office/powerpoint/2010/main" val="3797154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q"/>
            </a:pPr>
            <a:r>
              <a:rPr lang="fa-IR" sz="2600" b="1" u="sng" dirty="0">
                <a:solidFill>
                  <a:srgbClr val="C00000"/>
                </a:solidFill>
              </a:rPr>
              <a:t>عامل بیماری</a:t>
            </a:r>
            <a:r>
              <a:rPr lang="fa-IR" b="1" dirty="0"/>
              <a:t>: باکتری گرم منفی به نام ویبریو </a:t>
            </a:r>
            <a:r>
              <a:rPr lang="fa-IR" b="1" dirty="0" err="1"/>
              <a:t>کلرا</a:t>
            </a:r>
            <a:endParaRPr lang="fa-IR" b="1" dirty="0"/>
          </a:p>
          <a:p>
            <a:pPr>
              <a:buFont typeface="Wingdings" panose="05000000000000000000" pitchFamily="2" charset="2"/>
              <a:buChar char="q"/>
            </a:pPr>
            <a:endParaRPr lang="fa-IR" b="1" dirty="0"/>
          </a:p>
          <a:p>
            <a:pPr>
              <a:buFont typeface="Wingdings" panose="05000000000000000000" pitchFamily="2" charset="2"/>
              <a:buChar char="q"/>
            </a:pPr>
            <a:r>
              <a:rPr lang="fa-IR" b="1" dirty="0"/>
              <a:t>حدود 200 </a:t>
            </a:r>
            <a:r>
              <a:rPr lang="fa-IR" b="1" dirty="0" err="1"/>
              <a:t>سروگروپ</a:t>
            </a:r>
            <a:r>
              <a:rPr lang="fa-IR" b="1" dirty="0"/>
              <a:t> ویبریو </a:t>
            </a:r>
            <a:r>
              <a:rPr lang="fa-IR" b="1" dirty="0" err="1"/>
              <a:t>کلرا</a:t>
            </a:r>
            <a:r>
              <a:rPr lang="fa-IR" b="1" dirty="0"/>
              <a:t> وجود دارد، ولی فقط 2 </a:t>
            </a:r>
            <a:r>
              <a:rPr lang="fa-IR" b="1" dirty="0" err="1"/>
              <a:t>سروگروپ</a:t>
            </a:r>
            <a:r>
              <a:rPr lang="fa-IR" b="1" dirty="0"/>
              <a:t> ویبریو </a:t>
            </a:r>
            <a:r>
              <a:rPr lang="fa-IR" b="1" dirty="0" err="1"/>
              <a:t>کلرا</a:t>
            </a:r>
            <a:r>
              <a:rPr lang="fa-IR" b="1" dirty="0"/>
              <a:t> </a:t>
            </a:r>
            <a:r>
              <a:rPr lang="en-US" b="1" dirty="0"/>
              <a:t>O1</a:t>
            </a:r>
            <a:r>
              <a:rPr lang="fa-IR" b="1" dirty="0"/>
              <a:t> و </a:t>
            </a:r>
            <a:r>
              <a:rPr lang="en-US" b="1" dirty="0"/>
              <a:t>O139</a:t>
            </a:r>
            <a:r>
              <a:rPr lang="fa-IR" b="1" dirty="0"/>
              <a:t> عامل بیماری وبا هستند.</a:t>
            </a:r>
          </a:p>
          <a:p>
            <a:pPr>
              <a:buFont typeface="Wingdings" panose="05000000000000000000" pitchFamily="2" charset="2"/>
              <a:buChar char="q"/>
            </a:pPr>
            <a:endParaRPr lang="fa-IR" b="1" dirty="0"/>
          </a:p>
          <a:p>
            <a:pPr>
              <a:buFont typeface="Wingdings" panose="05000000000000000000" pitchFamily="2" charset="2"/>
              <a:buChar char="q"/>
            </a:pPr>
            <a:r>
              <a:rPr lang="fa-IR" b="1" dirty="0" err="1"/>
              <a:t>سروگروپ</a:t>
            </a:r>
            <a:r>
              <a:rPr lang="fa-IR" b="1" dirty="0"/>
              <a:t> </a:t>
            </a:r>
            <a:r>
              <a:rPr lang="en-US" b="1" dirty="0"/>
              <a:t>O1</a:t>
            </a:r>
            <a:r>
              <a:rPr lang="fa-IR" b="1" dirty="0"/>
              <a:t> به 3 </a:t>
            </a:r>
            <a:r>
              <a:rPr lang="fa-IR" b="1" dirty="0" err="1"/>
              <a:t>سروتایپ</a:t>
            </a:r>
            <a:r>
              <a:rPr lang="fa-IR" b="1" dirty="0"/>
              <a:t> </a:t>
            </a:r>
            <a:r>
              <a:rPr lang="fa-IR" b="1" dirty="0" err="1"/>
              <a:t>اینابا،اوگاوا</a:t>
            </a:r>
            <a:r>
              <a:rPr lang="fa-IR" b="1" dirty="0"/>
              <a:t> </a:t>
            </a:r>
            <a:r>
              <a:rPr lang="fa-IR" b="1" dirty="0" err="1"/>
              <a:t>وسروتایپ</a:t>
            </a:r>
            <a:r>
              <a:rPr lang="fa-IR" b="1" dirty="0"/>
              <a:t> نادر </a:t>
            </a:r>
            <a:r>
              <a:rPr lang="fa-IR" b="1" dirty="0" err="1"/>
              <a:t>هیکوجیما</a:t>
            </a:r>
            <a:r>
              <a:rPr lang="fa-IR" b="1" dirty="0"/>
              <a:t> و2 </a:t>
            </a:r>
            <a:r>
              <a:rPr lang="fa-IR" b="1" dirty="0" err="1"/>
              <a:t>بیوتیپ</a:t>
            </a:r>
            <a:r>
              <a:rPr lang="fa-IR" b="1" dirty="0"/>
              <a:t> کلاسیک و </a:t>
            </a:r>
            <a:r>
              <a:rPr lang="fa-IR" b="1" dirty="0" err="1"/>
              <a:t>التور</a:t>
            </a:r>
            <a:r>
              <a:rPr lang="fa-IR" b="1" dirty="0"/>
              <a:t> تقسیم بندی میشود.</a:t>
            </a:r>
            <a:endParaRPr lang="en-US" b="1" dirty="0"/>
          </a:p>
          <a:p>
            <a:endParaRPr lang="en-US" dirty="0"/>
          </a:p>
        </p:txBody>
      </p:sp>
      <p:sp>
        <p:nvSpPr>
          <p:cNvPr id="3" name="Title 2"/>
          <p:cNvSpPr>
            <a:spLocks noGrp="1"/>
          </p:cNvSpPr>
          <p:nvPr>
            <p:ph type="title"/>
          </p:nvPr>
        </p:nvSpPr>
        <p:spPr>
          <a:solidFill>
            <a:srgbClr val="C75555"/>
          </a:solidFill>
        </p:spPr>
        <p:txBody>
          <a:bodyPr>
            <a:normAutofit/>
          </a:bodyPr>
          <a:lstStyle/>
          <a:p>
            <a:r>
              <a:rPr lang="fa-IR" dirty="0">
                <a:latin typeface="B Nazanin" panose="00000400000000000000" pitchFamily="2" charset="-78"/>
              </a:rPr>
              <a:t>مروری اجمالی بر بیماری وبا</a:t>
            </a:r>
            <a:endParaRPr lang="en-US" dirty="0">
              <a:latin typeface="B Nazanin" panose="00000400000000000000" pitchFamily="2" charset="-78"/>
            </a:endParaRPr>
          </a:p>
        </p:txBody>
      </p:sp>
    </p:spTree>
    <p:extLst>
      <p:ext uri="{BB962C8B-B14F-4D97-AF65-F5344CB8AC3E}">
        <p14:creationId xmlns:p14="http://schemas.microsoft.com/office/powerpoint/2010/main" val="1700057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13808" y="1681163"/>
            <a:ext cx="5321679" cy="734046"/>
          </a:xfrm>
          <a:solidFill>
            <a:srgbClr val="FFF7E1"/>
          </a:solidFill>
        </p:spPr>
        <p:txBody>
          <a:bodyPr anchor="ctr"/>
          <a:lstStyle/>
          <a:p>
            <a:pPr algn="ctr"/>
            <a:r>
              <a:rPr lang="fa-IR" dirty="0">
                <a:cs typeface="B Titr" panose="020B0604020202020204" charset="-78"/>
              </a:rPr>
              <a:t>خاتمه طغیان محتمل یا قطعی </a:t>
            </a:r>
            <a:r>
              <a:rPr lang="fa-IR" dirty="0" smtClean="0">
                <a:cs typeface="B Titr" panose="020B0604020202020204" charset="-78"/>
              </a:rPr>
              <a:t>وبا</a:t>
            </a:r>
            <a:endParaRPr lang="en-US" dirty="0">
              <a:cs typeface="B Titr" panose="020B0604020202020204" charset="-78"/>
            </a:endParaRPr>
          </a:p>
        </p:txBody>
      </p:sp>
      <p:sp>
        <p:nvSpPr>
          <p:cNvPr id="3" name="Content Placeholder 2"/>
          <p:cNvSpPr>
            <a:spLocks noGrp="1"/>
          </p:cNvSpPr>
          <p:nvPr>
            <p:ph sz="half" idx="2"/>
          </p:nvPr>
        </p:nvSpPr>
        <p:spPr>
          <a:xfrm>
            <a:off x="313808" y="2505074"/>
            <a:ext cx="5321679" cy="3557795"/>
          </a:xfrm>
          <a:solidFill>
            <a:schemeClr val="bg1"/>
          </a:solidFill>
        </p:spPr>
        <p:txBody>
          <a:bodyPr anchor="ctr">
            <a:normAutofit fontScale="92500"/>
          </a:bodyPr>
          <a:lstStyle/>
          <a:p>
            <a:pPr algn="just">
              <a:lnSpc>
                <a:spcPct val="150000"/>
              </a:lnSpc>
              <a:buFont typeface="Wingdings" panose="05000000000000000000" pitchFamily="2" charset="2"/>
              <a:buChar char="Ø"/>
            </a:pPr>
            <a:r>
              <a:rPr lang="fa-IR" dirty="0">
                <a:cs typeface="B Nazanin" panose="020B0604020202020204" charset="-78"/>
              </a:rPr>
              <a:t>طغیان محتمل یا قطعی وبا زمانی خاتمه یافته در نظر گرفته خواهد شد که حداقل به مدت 4 هفته متوالی، نتیجه آزمایشات بررسی از نظر ویبریوکلرا به روش تست تشخیص سریع، کشت یا</a:t>
            </a:r>
            <a:r>
              <a:rPr lang="en-US" dirty="0">
                <a:cs typeface="B Nazanin" panose="020B0604020202020204" charset="-78"/>
              </a:rPr>
              <a:t>PCR </a:t>
            </a:r>
            <a:r>
              <a:rPr lang="fa-IR" dirty="0">
                <a:cs typeface="B Nazanin" panose="020B0604020202020204" charset="-78"/>
              </a:rPr>
              <a:t> در کلیه موارد مشکوک به وبا منفی </a:t>
            </a:r>
            <a:r>
              <a:rPr lang="fa-IR" dirty="0" smtClean="0">
                <a:cs typeface="B Nazanin" panose="020B0604020202020204" charset="-78"/>
              </a:rPr>
              <a:t>باشد</a:t>
            </a:r>
            <a:endParaRPr lang="en-US" dirty="0">
              <a:cs typeface="B Nazanin" panose="020B0604020202020204" charset="-78"/>
            </a:endParaRPr>
          </a:p>
        </p:txBody>
      </p:sp>
      <p:sp>
        <p:nvSpPr>
          <p:cNvPr id="4" name="Text Placeholder 3"/>
          <p:cNvSpPr>
            <a:spLocks noGrp="1"/>
          </p:cNvSpPr>
          <p:nvPr>
            <p:ph type="body" sz="quarter" idx="3"/>
          </p:nvPr>
        </p:nvSpPr>
        <p:spPr>
          <a:solidFill>
            <a:srgbClr val="FFF7E1"/>
          </a:solidFill>
        </p:spPr>
        <p:txBody>
          <a:bodyPr anchor="ctr"/>
          <a:lstStyle/>
          <a:p>
            <a:pPr algn="ctr"/>
            <a:r>
              <a:rPr lang="fa-IR" dirty="0">
                <a:cs typeface="B Titr" panose="020B0604020202020204" charset="-78"/>
              </a:rPr>
              <a:t>خاتمه طغیان مشکوک </a:t>
            </a:r>
            <a:r>
              <a:rPr lang="fa-IR" dirty="0" smtClean="0">
                <a:cs typeface="B Titr" panose="020B0604020202020204" charset="-78"/>
              </a:rPr>
              <a:t>وبا</a:t>
            </a:r>
            <a:endParaRPr lang="en-US" dirty="0">
              <a:cs typeface="B Titr" panose="020B0604020202020204" charset="-78"/>
            </a:endParaRPr>
          </a:p>
        </p:txBody>
      </p:sp>
      <p:sp>
        <p:nvSpPr>
          <p:cNvPr id="5" name="Content Placeholder 4"/>
          <p:cNvSpPr>
            <a:spLocks noGrp="1"/>
          </p:cNvSpPr>
          <p:nvPr>
            <p:ph sz="quarter" idx="4"/>
          </p:nvPr>
        </p:nvSpPr>
        <p:spPr>
          <a:xfrm>
            <a:off x="6172200" y="2505075"/>
            <a:ext cx="5183188" cy="3557794"/>
          </a:xfrm>
          <a:solidFill>
            <a:schemeClr val="bg1"/>
          </a:solidFill>
        </p:spPr>
        <p:txBody>
          <a:bodyPr anchor="ctr">
            <a:normAutofit fontScale="92500"/>
          </a:bodyPr>
          <a:lstStyle/>
          <a:p>
            <a:pPr algn="just">
              <a:lnSpc>
                <a:spcPct val="150000"/>
              </a:lnSpc>
              <a:buFont typeface="Wingdings" panose="05000000000000000000" pitchFamily="2" charset="2"/>
              <a:buChar char="Ø"/>
            </a:pPr>
            <a:r>
              <a:rPr lang="fa-IR" dirty="0" smtClean="0"/>
              <a:t>طغیان </a:t>
            </a:r>
            <a:r>
              <a:rPr lang="fa-IR" dirty="0"/>
              <a:t>مشکوک وبا زمانی خاتمه یافته در نظر گرفته خواهد شد که نتیجه آزمایشات بررسی از نظر ویبریوکلرا به روش تست تشخیص سریع، کشت یا </a:t>
            </a:r>
            <a:r>
              <a:rPr lang="en-US" dirty="0"/>
              <a:t>PCR</a:t>
            </a:r>
            <a:r>
              <a:rPr lang="fa-IR" dirty="0"/>
              <a:t> در کلیه موارد مشکوک به وبا شناسایی شده در طغیان منفی باشد</a:t>
            </a:r>
            <a:r>
              <a:rPr lang="fa-IR" dirty="0" smtClean="0"/>
              <a:t>.</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FC9A7-90EF-4829-A3B1-C268C46BA0D9}" type="slidenum">
              <a:rPr lang="en-US" smtClean="0"/>
              <a:t>20</a:t>
            </a:fld>
            <a:endParaRPr lang="en-US"/>
          </a:p>
        </p:txBody>
      </p:sp>
      <p:sp>
        <p:nvSpPr>
          <p:cNvPr id="8" name="Title 7"/>
          <p:cNvSpPr>
            <a:spLocks noGrp="1"/>
          </p:cNvSpPr>
          <p:nvPr>
            <p:ph type="title"/>
          </p:nvPr>
        </p:nvSpPr>
        <p:spPr/>
        <p:txBody>
          <a:bodyPr/>
          <a:lstStyle/>
          <a:p>
            <a:r>
              <a:rPr lang="fa-IR" dirty="0"/>
              <a:t>تاریخ </a:t>
            </a:r>
            <a:r>
              <a:rPr lang="fa-IR" dirty="0" smtClean="0"/>
              <a:t>خاتمه </a:t>
            </a:r>
            <a:r>
              <a:rPr lang="fa-IR" dirty="0"/>
              <a:t>طغیان</a:t>
            </a:r>
            <a:endParaRPr lang="en-US" dirty="0"/>
          </a:p>
        </p:txBody>
      </p:sp>
    </p:spTree>
    <p:extLst>
      <p:ext uri="{BB962C8B-B14F-4D97-AF65-F5344CB8AC3E}">
        <p14:creationId xmlns:p14="http://schemas.microsoft.com/office/powerpoint/2010/main" val="37025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additive="base">
                                        <p:cTn id="1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solidFill>
            <a:srgbClr val="FFF7E1"/>
          </a:solidFill>
        </p:spPr>
        <p:txBody>
          <a:bodyPr anchor="ctr">
            <a:normAutofit/>
          </a:bodyPr>
          <a:lstStyle/>
          <a:p>
            <a:pPr algn="ctr"/>
            <a:r>
              <a:rPr lang="fa-IR" sz="3200" dirty="0" smtClean="0"/>
              <a:t>تعاریف</a:t>
            </a:r>
            <a:endParaRPr lang="en-US" sz="3200" dirty="0"/>
          </a:p>
        </p:txBody>
      </p:sp>
      <p:sp>
        <p:nvSpPr>
          <p:cNvPr id="3" name="Content Placeholder 2"/>
          <p:cNvSpPr>
            <a:spLocks noGrp="1"/>
          </p:cNvSpPr>
          <p:nvPr>
            <p:ph sz="half" idx="2"/>
          </p:nvPr>
        </p:nvSpPr>
        <p:spPr>
          <a:solidFill>
            <a:schemeClr val="bg1"/>
          </a:solidFill>
        </p:spPr>
        <p:txBody>
          <a:bodyPr/>
          <a:lstStyle/>
          <a:p>
            <a:r>
              <a:rPr lang="fa-IR" dirty="0"/>
              <a:t>فوت در مرکز درمانی: مرگ یک مورد تایید شده وبا، بدون هیچ دلیل شناخته شده دیگری برای مرگ، که پس از رسیدن به مرکز درمانی رخ می دهد.</a:t>
            </a:r>
          </a:p>
          <a:p>
            <a:r>
              <a:rPr lang="fa-IR" dirty="0"/>
              <a:t>فوت شده در بدو ورود: مرگ یک مورد تایید شده وبا، بدون هیچ دلیل شناخته شده دیگری برای مرگ، که قبل از رسیدن به مرکز درمانی رخ می دهد.</a:t>
            </a:r>
          </a:p>
          <a:p>
            <a:endParaRPr lang="en-US" dirty="0"/>
          </a:p>
        </p:txBody>
      </p:sp>
      <p:sp>
        <p:nvSpPr>
          <p:cNvPr id="4" name="Text Placeholder 3"/>
          <p:cNvSpPr>
            <a:spLocks noGrp="1"/>
          </p:cNvSpPr>
          <p:nvPr>
            <p:ph type="body" sz="quarter" idx="3"/>
          </p:nvPr>
        </p:nvSpPr>
        <p:spPr>
          <a:solidFill>
            <a:srgbClr val="FFF7E1"/>
          </a:solidFill>
        </p:spPr>
        <p:txBody>
          <a:bodyPr anchor="ctr">
            <a:normAutofit/>
          </a:bodyPr>
          <a:lstStyle/>
          <a:p>
            <a:pPr algn="ctr"/>
            <a:r>
              <a:rPr lang="ar-SA" sz="3200" dirty="0"/>
              <a:t>نتیجه </a:t>
            </a:r>
            <a:r>
              <a:rPr lang="ar-SA" sz="3200" dirty="0" smtClean="0"/>
              <a:t>بیماری</a:t>
            </a:r>
            <a:endParaRPr lang="en-US" sz="3200" dirty="0"/>
          </a:p>
        </p:txBody>
      </p:sp>
      <p:sp>
        <p:nvSpPr>
          <p:cNvPr id="5" name="Content Placeholder 4"/>
          <p:cNvSpPr>
            <a:spLocks noGrp="1"/>
          </p:cNvSpPr>
          <p:nvPr>
            <p:ph sz="quarter" idx="4"/>
          </p:nvPr>
        </p:nvSpPr>
        <p:spPr>
          <a:solidFill>
            <a:schemeClr val="bg1"/>
          </a:solidFill>
        </p:spPr>
        <p:txBody>
          <a:bodyPr anchor="ctr"/>
          <a:lstStyle/>
          <a:p>
            <a:r>
              <a:rPr lang="fa-IR" dirty="0"/>
              <a:t>زنده و بهبود یافته   </a:t>
            </a:r>
          </a:p>
          <a:p>
            <a:r>
              <a:rPr lang="fa-IR" dirty="0"/>
              <a:t>زنده و انتقال یافته </a:t>
            </a:r>
          </a:p>
          <a:p>
            <a:r>
              <a:rPr lang="fa-IR" dirty="0"/>
              <a:t>فوت در مرکز درمانی</a:t>
            </a:r>
          </a:p>
          <a:p>
            <a:r>
              <a:rPr lang="fa-IR" dirty="0"/>
              <a:t>فوت شده در بدو ورود به مرکز درمانی</a:t>
            </a:r>
          </a:p>
          <a:p>
            <a:pPr marL="0" indent="0">
              <a:buNone/>
            </a:pP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FC9A7-90EF-4829-A3B1-C268C46BA0D9}" type="slidenum">
              <a:rPr lang="en-US" smtClean="0"/>
              <a:t>21</a:t>
            </a:fld>
            <a:endParaRPr lang="en-US"/>
          </a:p>
        </p:txBody>
      </p:sp>
      <p:sp>
        <p:nvSpPr>
          <p:cNvPr id="8" name="Title 7"/>
          <p:cNvSpPr>
            <a:spLocks noGrp="1"/>
          </p:cNvSpPr>
          <p:nvPr>
            <p:ph type="title"/>
          </p:nvPr>
        </p:nvSpPr>
        <p:spPr/>
        <p:txBody>
          <a:bodyPr/>
          <a:lstStyle/>
          <a:p>
            <a:r>
              <a:rPr lang="fa-IR" dirty="0" smtClean="0"/>
              <a:t>تعاریف مرتبط با نتیجه بیماری</a:t>
            </a:r>
            <a:endParaRPr lang="en-US" dirty="0"/>
          </a:p>
        </p:txBody>
      </p:sp>
    </p:spTree>
    <p:extLst>
      <p:ext uri="{BB962C8B-B14F-4D97-AF65-F5344CB8AC3E}">
        <p14:creationId xmlns:p14="http://schemas.microsoft.com/office/powerpoint/2010/main" val="4219856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lvl="0" indent="0">
              <a:buNone/>
            </a:pPr>
            <a:r>
              <a:rPr lang="fa-IR" b="1" dirty="0">
                <a:solidFill>
                  <a:srgbClr val="FF0000"/>
                </a:solidFill>
              </a:rPr>
              <a:t>درمان انتخابی برای </a:t>
            </a:r>
            <a:r>
              <a:rPr lang="fa-IR" b="1" dirty="0" smtClean="0">
                <a:solidFill>
                  <a:srgbClr val="FF0000"/>
                </a:solidFill>
              </a:rPr>
              <a:t>بزرگسالان </a:t>
            </a:r>
            <a:r>
              <a:rPr lang="fa-IR" b="1" dirty="0">
                <a:solidFill>
                  <a:srgbClr val="FF0000"/>
                </a:solidFill>
              </a:rPr>
              <a:t>به ترتیب اولویت عبارتند از </a:t>
            </a:r>
            <a:r>
              <a:rPr lang="fa-IR" dirty="0" smtClean="0"/>
              <a:t>:</a:t>
            </a:r>
          </a:p>
          <a:p>
            <a:pPr marL="514350" lvl="0" indent="-514350">
              <a:buFont typeface="+mj-lt"/>
              <a:buAutoNum type="arabicPeriod"/>
            </a:pPr>
            <a:r>
              <a:rPr lang="fa-IR" dirty="0" smtClean="0"/>
              <a:t>داکسی </a:t>
            </a:r>
            <a:r>
              <a:rPr lang="fa-IR" dirty="0"/>
              <a:t>سیکلین یا </a:t>
            </a:r>
            <a:r>
              <a:rPr lang="fa-IR" dirty="0" smtClean="0"/>
              <a:t>تتراسیکلین</a:t>
            </a:r>
          </a:p>
          <a:p>
            <a:pPr marL="514350" lvl="0" indent="-514350">
              <a:buFont typeface="+mj-lt"/>
              <a:buAutoNum type="arabicPeriod"/>
            </a:pPr>
            <a:r>
              <a:rPr lang="fa-IR" dirty="0" smtClean="0"/>
              <a:t>سیپروفلوکساسین </a:t>
            </a:r>
          </a:p>
          <a:p>
            <a:pPr marL="514350" lvl="0" indent="-514350">
              <a:buFont typeface="+mj-lt"/>
              <a:buAutoNum type="arabicPeriod"/>
            </a:pPr>
            <a:r>
              <a:rPr lang="fa-IR" dirty="0" smtClean="0"/>
              <a:t>آزیترومایسین </a:t>
            </a:r>
            <a:endParaRPr lang="en-US" dirty="0"/>
          </a:p>
          <a:p>
            <a:pPr marL="0" lvl="0" indent="0">
              <a:buNone/>
            </a:pPr>
            <a:r>
              <a:rPr lang="fa-IR" b="1" dirty="0">
                <a:solidFill>
                  <a:srgbClr val="FF0000"/>
                </a:solidFill>
              </a:rPr>
              <a:t>درمان انتخابی برای زنان باردار</a:t>
            </a:r>
          </a:p>
          <a:p>
            <a:pPr marL="0" lvl="0" indent="0">
              <a:buNone/>
            </a:pPr>
            <a:r>
              <a:rPr lang="fa-IR" dirty="0" smtClean="0"/>
              <a:t> </a:t>
            </a:r>
            <a:r>
              <a:rPr lang="fa-IR" dirty="0"/>
              <a:t>آزیترومایسین یا اریترومایسین</a:t>
            </a:r>
            <a:endParaRPr lang="en-US" dirty="0"/>
          </a:p>
          <a:p>
            <a:pPr marL="0" indent="0">
              <a:lnSpc>
                <a:spcPct val="100000"/>
              </a:lnSpc>
              <a:buNone/>
            </a:pPr>
            <a:r>
              <a:rPr lang="fa-IR" b="1" dirty="0">
                <a:solidFill>
                  <a:srgbClr val="FF0000"/>
                </a:solidFill>
              </a:rPr>
              <a:t>درمان انتخابی برای کودکان به ترتیب اولویت عبارتند از </a:t>
            </a:r>
          </a:p>
          <a:p>
            <a:pPr marL="514350" indent="-514350">
              <a:buFont typeface="+mj-lt"/>
              <a:buAutoNum type="arabicPeriod"/>
            </a:pPr>
            <a:r>
              <a:rPr lang="fa-IR" dirty="0" smtClean="0"/>
              <a:t>آزیترومایسین</a:t>
            </a:r>
          </a:p>
          <a:p>
            <a:pPr marL="514350" indent="-514350">
              <a:buFont typeface="+mj-lt"/>
              <a:buAutoNum type="arabicPeriod"/>
            </a:pPr>
            <a:r>
              <a:rPr lang="fa-IR" dirty="0" smtClean="0"/>
              <a:t>سیپروفلوکساسین </a:t>
            </a:r>
            <a:r>
              <a:rPr lang="fa-IR" dirty="0"/>
              <a:t>(در صورتی که آزیترومایسین در دسترس بوده و منعی برای تجویز آن به بیمار وجود نداشته باشد از سیپروفلوکساسین برای درمان کودکان استفاده نشود).</a:t>
            </a:r>
            <a:endParaRPr lang="en-US" dirty="0"/>
          </a:p>
        </p:txBody>
      </p:sp>
      <p:sp>
        <p:nvSpPr>
          <p:cNvPr id="3" name="Slide Number Placeholder 2"/>
          <p:cNvSpPr>
            <a:spLocks noGrp="1"/>
          </p:cNvSpPr>
          <p:nvPr>
            <p:ph type="sldNum" sz="quarter" idx="12"/>
          </p:nvPr>
        </p:nvSpPr>
        <p:spPr/>
        <p:txBody>
          <a:bodyPr/>
          <a:lstStyle/>
          <a:p>
            <a:fld id="{927FC9A7-90EF-4829-A3B1-C268C46BA0D9}" type="slidenum">
              <a:rPr lang="en-US" smtClean="0"/>
              <a:t>22</a:t>
            </a:fld>
            <a:endParaRPr lang="en-US"/>
          </a:p>
        </p:txBody>
      </p:sp>
      <p:sp>
        <p:nvSpPr>
          <p:cNvPr id="4" name="Title 3"/>
          <p:cNvSpPr>
            <a:spLocks noGrp="1"/>
          </p:cNvSpPr>
          <p:nvPr>
            <p:ph type="title"/>
          </p:nvPr>
        </p:nvSpPr>
        <p:spPr>
          <a:solidFill>
            <a:srgbClr val="C75555"/>
          </a:solidFill>
        </p:spPr>
        <p:txBody>
          <a:bodyPr>
            <a:normAutofit fontScale="90000"/>
          </a:bodyPr>
          <a:lstStyle/>
          <a:p>
            <a:r>
              <a:rPr lang="fa-IR" dirty="0" smtClean="0"/>
              <a:t>آنتی بیوتیک های انتخابی جهت درمان موارد ابتلا طبق راهنمای کشوری سال 1403</a:t>
            </a:r>
            <a:endParaRPr lang="en-US" dirty="0"/>
          </a:p>
        </p:txBody>
      </p:sp>
    </p:spTree>
    <p:extLst>
      <p:ext uri="{BB962C8B-B14F-4D97-AF65-F5344CB8AC3E}">
        <p14:creationId xmlns:p14="http://schemas.microsoft.com/office/powerpoint/2010/main" val="12716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792066" y="6408899"/>
            <a:ext cx="4114800" cy="365125"/>
          </a:xfrm>
        </p:spPr>
        <p:txBody>
          <a:bodyPr/>
          <a:lstStyle/>
          <a:p>
            <a:r>
              <a:rPr lang="fa-IR" sz="1800" dirty="0" smtClean="0">
                <a:solidFill>
                  <a:schemeClr val="bg1"/>
                </a:solidFill>
                <a:latin typeface="IranNastaliq" panose="020B0604020202020204" charset="0"/>
                <a:cs typeface="IranNastaliq" panose="020B0604020202020204" charset="0"/>
              </a:rPr>
              <a:t>مرکز مدیریت بیماریهای واگیر</a:t>
            </a:r>
            <a:endParaRPr lang="en-US" sz="1800" dirty="0">
              <a:solidFill>
                <a:schemeClr val="bg1"/>
              </a:solidFill>
              <a:latin typeface="IranNastaliq" panose="020B0604020202020204" charset="0"/>
              <a:cs typeface="IranNastaliq" panose="020B0604020202020204" charset="0"/>
            </a:endParaRPr>
          </a:p>
        </p:txBody>
      </p:sp>
      <p:sp>
        <p:nvSpPr>
          <p:cNvPr id="3" name="Slide Number Placeholder 2"/>
          <p:cNvSpPr>
            <a:spLocks noGrp="1"/>
          </p:cNvSpPr>
          <p:nvPr>
            <p:ph type="sldNum" sz="quarter" idx="12"/>
          </p:nvPr>
        </p:nvSpPr>
        <p:spPr/>
        <p:txBody>
          <a:bodyPr/>
          <a:lstStyle/>
          <a:p>
            <a:fld id="{927FC9A7-90EF-4829-A3B1-C268C46BA0D9}" type="slidenum">
              <a:rPr lang="en-US" smtClean="0"/>
              <a:t>23</a:t>
            </a:fld>
            <a:endParaRPr lang="en-US"/>
          </a:p>
        </p:txBody>
      </p:sp>
      <p:sp>
        <p:nvSpPr>
          <p:cNvPr id="4" name="Title 3"/>
          <p:cNvSpPr>
            <a:spLocks noGrp="1"/>
          </p:cNvSpPr>
          <p:nvPr>
            <p:ph type="title"/>
          </p:nvPr>
        </p:nvSpPr>
        <p:spPr/>
        <p:txBody>
          <a:bodyPr>
            <a:noAutofit/>
          </a:bodyPr>
          <a:lstStyle/>
          <a:p>
            <a:pPr>
              <a:lnSpc>
                <a:spcPct val="107000"/>
              </a:lnSpc>
              <a:spcBef>
                <a:spcPts val="0"/>
              </a:spcBef>
            </a:pPr>
            <a:r>
              <a:rPr lang="fa-IR" sz="3200" dirty="0"/>
              <a:t>آنتي بيوتيك هاي توصیه شده براي درمان مبتلایان به وبا در ایران-بهار 1403</a:t>
            </a:r>
            <a:endParaRPr lang="en-US" sz="32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69636194"/>
              </p:ext>
            </p:extLst>
          </p:nvPr>
        </p:nvGraphicFramePr>
        <p:xfrm>
          <a:off x="472966" y="1545022"/>
          <a:ext cx="11246068" cy="4582510"/>
        </p:xfrm>
        <a:graphic>
          <a:graphicData uri="http://schemas.openxmlformats.org/drawingml/2006/table">
            <a:tbl>
              <a:tblPr rtl="1" firstRow="1" firstCol="1" lastRow="1" lastCol="1" bandRow="1" bandCol="1">
                <a:tableStyleId>{69012ECD-51FC-41F1-AA8D-1B2483CD663E}</a:tableStyleId>
              </a:tblPr>
              <a:tblGrid>
                <a:gridCol w="3755007">
                  <a:extLst>
                    <a:ext uri="{9D8B030D-6E8A-4147-A177-3AD203B41FA5}">
                      <a16:colId xmlns:a16="http://schemas.microsoft.com/office/drawing/2014/main" xmlns="" val="3913215669"/>
                    </a:ext>
                  </a:extLst>
                </a:gridCol>
                <a:gridCol w="3794172">
                  <a:extLst>
                    <a:ext uri="{9D8B030D-6E8A-4147-A177-3AD203B41FA5}">
                      <a16:colId xmlns:a16="http://schemas.microsoft.com/office/drawing/2014/main" xmlns="" val="892787953"/>
                    </a:ext>
                  </a:extLst>
                </a:gridCol>
                <a:gridCol w="3696889">
                  <a:extLst>
                    <a:ext uri="{9D8B030D-6E8A-4147-A177-3AD203B41FA5}">
                      <a16:colId xmlns:a16="http://schemas.microsoft.com/office/drawing/2014/main" xmlns="" val="3603094700"/>
                    </a:ext>
                  </a:extLst>
                </a:gridCol>
              </a:tblGrid>
              <a:tr h="403022">
                <a:tc>
                  <a:txBody>
                    <a:bodyPr/>
                    <a:lstStyle/>
                    <a:p>
                      <a:pPr marL="0" marR="0" algn="ctr" rtl="1">
                        <a:lnSpc>
                          <a:spcPct val="107000"/>
                        </a:lnSpc>
                        <a:spcBef>
                          <a:spcPts val="0"/>
                        </a:spcBef>
                        <a:spcAft>
                          <a:spcPts val="0"/>
                        </a:spcAft>
                      </a:pPr>
                      <a:r>
                        <a:rPr lang="fa-IR" sz="1800" b="1" dirty="0">
                          <a:effectLst/>
                          <a:cs typeface="B Titr" panose="020B0604020202020204" charset="-78"/>
                        </a:rPr>
                        <a:t>نوع آنتي بيوتيك</a:t>
                      </a:r>
                      <a:endParaRPr lang="en-US" sz="1800" b="1" dirty="0">
                        <a:effectLst/>
                        <a:latin typeface="Calibri" panose="020F0502020204030204" pitchFamily="34" charset="0"/>
                        <a:ea typeface="Calibri" panose="020F0502020204030204" pitchFamily="34" charset="0"/>
                        <a:cs typeface="B Titr" panose="020B0604020202020204" charset="-78"/>
                      </a:endParaRPr>
                    </a:p>
                  </a:txBody>
                  <a:tcPr marL="59850" marR="59850" marT="0" marB="0" anchor="ctr"/>
                </a:tc>
                <a:tc>
                  <a:txBody>
                    <a:bodyPr/>
                    <a:lstStyle/>
                    <a:p>
                      <a:pPr marL="0" marR="0" algn="ctr" rtl="1">
                        <a:lnSpc>
                          <a:spcPct val="107000"/>
                        </a:lnSpc>
                        <a:spcBef>
                          <a:spcPts val="0"/>
                        </a:spcBef>
                        <a:spcAft>
                          <a:spcPts val="0"/>
                        </a:spcAft>
                      </a:pPr>
                      <a:r>
                        <a:rPr lang="fa-IR" sz="1800" b="1" dirty="0">
                          <a:effectLst/>
                          <a:cs typeface="B Titr" panose="020B0604020202020204" charset="-78"/>
                        </a:rPr>
                        <a:t>كودكان کمتر از 8 سال</a:t>
                      </a:r>
                      <a:endParaRPr lang="en-US" sz="1800" b="1" dirty="0">
                        <a:effectLst/>
                        <a:latin typeface="Calibri" panose="020F0502020204030204" pitchFamily="34" charset="0"/>
                        <a:ea typeface="Calibri" panose="020F0502020204030204" pitchFamily="34" charset="0"/>
                        <a:cs typeface="B Titr" panose="020B0604020202020204" charset="-78"/>
                      </a:endParaRPr>
                    </a:p>
                  </a:txBody>
                  <a:tcPr marL="59850" marR="59850" marT="0" marB="0" anchor="ctr"/>
                </a:tc>
                <a:tc>
                  <a:txBody>
                    <a:bodyPr/>
                    <a:lstStyle/>
                    <a:p>
                      <a:pPr marL="0" marR="0" algn="ctr" rtl="1">
                        <a:lnSpc>
                          <a:spcPct val="107000"/>
                        </a:lnSpc>
                        <a:spcBef>
                          <a:spcPts val="0"/>
                        </a:spcBef>
                        <a:spcAft>
                          <a:spcPts val="0"/>
                        </a:spcAft>
                      </a:pPr>
                      <a:r>
                        <a:rPr lang="fa-IR" sz="1800" b="1" dirty="0">
                          <a:effectLst/>
                          <a:cs typeface="B Titr" panose="020B0604020202020204" charset="-78"/>
                        </a:rPr>
                        <a:t>بزرگسالان</a:t>
                      </a:r>
                      <a:endParaRPr lang="en-US" sz="1800" b="1" dirty="0">
                        <a:effectLst/>
                        <a:latin typeface="Calibri" panose="020F0502020204030204" pitchFamily="34" charset="0"/>
                        <a:ea typeface="Calibri" panose="020F0502020204030204" pitchFamily="34" charset="0"/>
                        <a:cs typeface="B Titr" panose="020B0604020202020204" charset="-78"/>
                      </a:endParaRPr>
                    </a:p>
                  </a:txBody>
                  <a:tcPr marL="59850" marR="59850" marT="0" marB="0" anchor="ctr"/>
                </a:tc>
                <a:extLst>
                  <a:ext uri="{0D108BD9-81ED-4DB2-BD59-A6C34878D82A}">
                    <a16:rowId xmlns:a16="http://schemas.microsoft.com/office/drawing/2014/main" xmlns="" val="634221462"/>
                  </a:ext>
                </a:extLst>
              </a:tr>
              <a:tr h="682710">
                <a:tc>
                  <a:txBody>
                    <a:bodyPr/>
                    <a:lstStyle/>
                    <a:p>
                      <a:pPr marL="0" marR="0" algn="ctr" rtl="1">
                        <a:lnSpc>
                          <a:spcPct val="107000"/>
                        </a:lnSpc>
                        <a:spcBef>
                          <a:spcPts val="0"/>
                        </a:spcBef>
                        <a:spcAft>
                          <a:spcPts val="0"/>
                        </a:spcAft>
                      </a:pPr>
                      <a:r>
                        <a:rPr lang="fa-IR" sz="1800" b="1" dirty="0">
                          <a:effectLst/>
                        </a:rPr>
                        <a:t>داکسی سیکلین</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tc>
                  <a:txBody>
                    <a:bodyPr/>
                    <a:lstStyle/>
                    <a:p>
                      <a:pPr marL="0" marR="0" algn="ctr" rtl="1">
                        <a:lnSpc>
                          <a:spcPct val="107000"/>
                        </a:lnSpc>
                        <a:spcBef>
                          <a:spcPts val="0"/>
                        </a:spcBef>
                        <a:spcAft>
                          <a:spcPts val="0"/>
                        </a:spcAft>
                      </a:pPr>
                      <a:r>
                        <a:rPr lang="en-US" sz="1800" b="1">
                          <a:effectLst/>
                        </a:rPr>
                        <a:t>---------------</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tc>
                  <a:txBody>
                    <a:bodyPr/>
                    <a:lstStyle/>
                    <a:p>
                      <a:pPr marL="0" marR="0" algn="ctr" rtl="0">
                        <a:lnSpc>
                          <a:spcPct val="107000"/>
                        </a:lnSpc>
                        <a:spcBef>
                          <a:spcPts val="0"/>
                        </a:spcBef>
                        <a:spcAft>
                          <a:spcPts val="0"/>
                        </a:spcAft>
                      </a:pPr>
                      <a:r>
                        <a:rPr lang="fa-IR" sz="1800" b="1" dirty="0">
                          <a:effectLst/>
                        </a:rPr>
                        <a:t>5</a:t>
                      </a:r>
                      <a:r>
                        <a:rPr lang="en-US" sz="1800" b="1" dirty="0">
                          <a:effectLst/>
                        </a:rPr>
                        <a:t> mg/kg/ single dose</a:t>
                      </a:r>
                    </a:p>
                    <a:p>
                      <a:pPr marL="0" marR="0" algn="ctr" rtl="0">
                        <a:lnSpc>
                          <a:spcPct val="107000"/>
                        </a:lnSpc>
                        <a:spcBef>
                          <a:spcPts val="0"/>
                        </a:spcBef>
                        <a:spcAft>
                          <a:spcPts val="0"/>
                        </a:spcAft>
                      </a:pPr>
                      <a:r>
                        <a:rPr lang="fa-IR" sz="1800" b="1" dirty="0">
                          <a:effectLst/>
                        </a:rPr>
                        <a:t>حداکثر 300 میلی گرم در روز</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extLst>
                  <a:ext uri="{0D108BD9-81ED-4DB2-BD59-A6C34878D82A}">
                    <a16:rowId xmlns:a16="http://schemas.microsoft.com/office/drawing/2014/main" xmlns="" val="704404077"/>
                  </a:ext>
                </a:extLst>
              </a:tr>
              <a:tr h="901851">
                <a:tc>
                  <a:txBody>
                    <a:bodyPr/>
                    <a:lstStyle/>
                    <a:p>
                      <a:pPr marL="0" marR="0" algn="ctr" rtl="1">
                        <a:lnSpc>
                          <a:spcPct val="107000"/>
                        </a:lnSpc>
                        <a:spcBef>
                          <a:spcPts val="0"/>
                        </a:spcBef>
                        <a:spcAft>
                          <a:spcPts val="0"/>
                        </a:spcAft>
                      </a:pPr>
                      <a:r>
                        <a:rPr lang="fa-IR" sz="1800" b="1" dirty="0">
                          <a:effectLst/>
                        </a:rPr>
                        <a:t>تتراسیکلین</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tc>
                  <a:txBody>
                    <a:bodyPr/>
                    <a:lstStyle/>
                    <a:p>
                      <a:pPr marL="0" marR="0" algn="ctr" rtl="1">
                        <a:lnSpc>
                          <a:spcPct val="107000"/>
                        </a:lnSpc>
                        <a:spcBef>
                          <a:spcPts val="0"/>
                        </a:spcBef>
                        <a:spcAft>
                          <a:spcPts val="0"/>
                        </a:spcAft>
                      </a:pPr>
                      <a:r>
                        <a:rPr lang="fa-IR" sz="1800" b="1">
                          <a:effectLst/>
                        </a:rPr>
                        <a:t>-------------</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tc>
                  <a:txBody>
                    <a:bodyPr/>
                    <a:lstStyle/>
                    <a:p>
                      <a:pPr marL="0" marR="0" algn="ctr" rtl="0">
                        <a:lnSpc>
                          <a:spcPct val="107000"/>
                        </a:lnSpc>
                        <a:spcBef>
                          <a:spcPts val="0"/>
                        </a:spcBef>
                        <a:spcAft>
                          <a:spcPts val="0"/>
                        </a:spcAft>
                      </a:pPr>
                      <a:r>
                        <a:rPr lang="fa-IR" sz="1800" b="1" dirty="0">
                          <a:effectLst/>
                        </a:rPr>
                        <a:t>50</a:t>
                      </a:r>
                      <a:r>
                        <a:rPr lang="en-US" sz="1800" b="1" dirty="0">
                          <a:effectLst/>
                        </a:rPr>
                        <a:t> mg/kg/day</a:t>
                      </a:r>
                    </a:p>
                    <a:p>
                      <a:pPr marL="0" marR="0" algn="ctr" rtl="1">
                        <a:lnSpc>
                          <a:spcPct val="107000"/>
                        </a:lnSpc>
                        <a:spcBef>
                          <a:spcPts val="0"/>
                        </a:spcBef>
                        <a:spcAft>
                          <a:spcPts val="0"/>
                        </a:spcAft>
                      </a:pPr>
                      <a:r>
                        <a:rPr lang="fa-IR" sz="1800" b="1" dirty="0">
                          <a:effectLst/>
                        </a:rPr>
                        <a:t>در 4 دوز منقسم برای 3 روز،</a:t>
                      </a:r>
                      <a:endParaRPr lang="en-US" sz="1800" b="1" dirty="0">
                        <a:effectLst/>
                      </a:endParaRPr>
                    </a:p>
                    <a:p>
                      <a:pPr marL="0" marR="0" algn="ctr" rtl="1">
                        <a:lnSpc>
                          <a:spcPct val="107000"/>
                        </a:lnSpc>
                        <a:spcBef>
                          <a:spcPts val="0"/>
                        </a:spcBef>
                        <a:spcAft>
                          <a:spcPts val="0"/>
                        </a:spcAft>
                      </a:pPr>
                      <a:r>
                        <a:rPr lang="fa-IR" sz="1800" b="1" dirty="0">
                          <a:effectLst/>
                        </a:rPr>
                        <a:t>حداکثر 2 گرم در روز</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extLst>
                  <a:ext uri="{0D108BD9-81ED-4DB2-BD59-A6C34878D82A}">
                    <a16:rowId xmlns:a16="http://schemas.microsoft.com/office/drawing/2014/main" xmlns="" val="2917641298"/>
                  </a:ext>
                </a:extLst>
              </a:tr>
              <a:tr h="895124">
                <a:tc>
                  <a:txBody>
                    <a:bodyPr/>
                    <a:lstStyle/>
                    <a:p>
                      <a:pPr marL="0" marR="0" algn="ctr" rtl="1">
                        <a:lnSpc>
                          <a:spcPct val="107000"/>
                        </a:lnSpc>
                        <a:spcBef>
                          <a:spcPts val="0"/>
                        </a:spcBef>
                        <a:spcAft>
                          <a:spcPts val="0"/>
                        </a:spcAft>
                      </a:pPr>
                      <a:r>
                        <a:rPr lang="fa-IR" sz="1800" b="1" dirty="0">
                          <a:effectLst/>
                        </a:rPr>
                        <a:t>اريترومايسين</a:t>
                      </a:r>
                      <a:endParaRPr lang="en-US" sz="1800" b="1" dirty="0">
                        <a:effectLst/>
                      </a:endParaRPr>
                    </a:p>
                    <a:p>
                      <a:pPr marL="0" marR="0" algn="ctr" rtl="1">
                        <a:lnSpc>
                          <a:spcPct val="107000"/>
                        </a:lnSpc>
                        <a:spcBef>
                          <a:spcPts val="0"/>
                        </a:spcBef>
                        <a:spcAft>
                          <a:spcPts val="0"/>
                        </a:spcAft>
                      </a:pPr>
                      <a:r>
                        <a:rPr lang="fa-IR" sz="1800" b="1" dirty="0">
                          <a:effectLst/>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tc>
                  <a:txBody>
                    <a:bodyPr/>
                    <a:lstStyle/>
                    <a:p>
                      <a:pPr marL="0" marR="0" algn="ctr" rtl="1">
                        <a:lnSpc>
                          <a:spcPct val="107000"/>
                        </a:lnSpc>
                        <a:spcBef>
                          <a:spcPts val="0"/>
                        </a:spcBef>
                        <a:spcAft>
                          <a:spcPts val="0"/>
                        </a:spcAft>
                      </a:pPr>
                      <a:r>
                        <a:rPr lang="en-US" sz="1800" b="1">
                          <a:effectLst/>
                        </a:rPr>
                        <a:t>mg/kg/dose</a:t>
                      </a:r>
                      <a:r>
                        <a:rPr lang="fa-IR" sz="1800" b="1">
                          <a:effectLst/>
                        </a:rPr>
                        <a:t> 10</a:t>
                      </a:r>
                      <a:endParaRPr lang="en-US" sz="1800" b="1">
                        <a:effectLst/>
                      </a:endParaRPr>
                    </a:p>
                    <a:p>
                      <a:pPr marL="0" marR="0" algn="ctr" rtl="1">
                        <a:lnSpc>
                          <a:spcPct val="107000"/>
                        </a:lnSpc>
                        <a:spcBef>
                          <a:spcPts val="0"/>
                        </a:spcBef>
                        <a:spcAft>
                          <a:spcPts val="0"/>
                        </a:spcAft>
                      </a:pPr>
                      <a:r>
                        <a:rPr lang="fa-IR" sz="1800" b="1">
                          <a:effectLst/>
                        </a:rPr>
                        <a:t> چهار بار در روز، به مدت 3 روز</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tc>
                  <a:txBody>
                    <a:bodyPr/>
                    <a:lstStyle/>
                    <a:p>
                      <a:pPr marL="0" marR="0" algn="ctr" rtl="1">
                        <a:lnSpc>
                          <a:spcPct val="107000"/>
                        </a:lnSpc>
                        <a:spcBef>
                          <a:spcPts val="0"/>
                        </a:spcBef>
                        <a:spcAft>
                          <a:spcPts val="0"/>
                        </a:spcAft>
                      </a:pPr>
                      <a:r>
                        <a:rPr lang="fa-IR" sz="1800" b="1">
                          <a:effectLst/>
                        </a:rPr>
                        <a:t>400 ميلي گرم</a:t>
                      </a:r>
                      <a:endParaRPr lang="en-US" sz="1800" b="1">
                        <a:effectLst/>
                      </a:endParaRPr>
                    </a:p>
                    <a:p>
                      <a:pPr marL="0" marR="0" algn="ctr" rtl="1">
                        <a:lnSpc>
                          <a:spcPct val="107000"/>
                        </a:lnSpc>
                        <a:spcBef>
                          <a:spcPts val="0"/>
                        </a:spcBef>
                        <a:spcAft>
                          <a:spcPts val="0"/>
                        </a:spcAft>
                      </a:pPr>
                      <a:r>
                        <a:rPr lang="fa-IR" sz="1800" b="1">
                          <a:effectLst/>
                        </a:rPr>
                        <a:t> 4 بار در روز، به مدت 3 روز</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extLst>
                  <a:ext uri="{0D108BD9-81ED-4DB2-BD59-A6C34878D82A}">
                    <a16:rowId xmlns:a16="http://schemas.microsoft.com/office/drawing/2014/main" xmlns="" val="3776902325"/>
                  </a:ext>
                </a:extLst>
              </a:tr>
              <a:tr h="797952">
                <a:tc>
                  <a:txBody>
                    <a:bodyPr/>
                    <a:lstStyle/>
                    <a:p>
                      <a:pPr marL="0" marR="0" algn="ctr" rtl="1">
                        <a:lnSpc>
                          <a:spcPct val="107000"/>
                        </a:lnSpc>
                        <a:spcBef>
                          <a:spcPts val="0"/>
                        </a:spcBef>
                        <a:spcAft>
                          <a:spcPts val="0"/>
                        </a:spcAft>
                      </a:pPr>
                      <a:r>
                        <a:rPr lang="fa-IR" sz="1800" b="1" dirty="0">
                          <a:effectLst/>
                        </a:rPr>
                        <a:t>آزیترومایسین</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tc>
                  <a:txBody>
                    <a:bodyPr/>
                    <a:lstStyle/>
                    <a:p>
                      <a:pPr marL="0" marR="0" algn="ctr" rtl="1">
                        <a:lnSpc>
                          <a:spcPct val="107000"/>
                        </a:lnSpc>
                        <a:spcBef>
                          <a:spcPts val="0"/>
                        </a:spcBef>
                        <a:spcAft>
                          <a:spcPts val="0"/>
                        </a:spcAft>
                      </a:pPr>
                      <a:r>
                        <a:rPr lang="en-US" sz="1800" b="1" dirty="0">
                          <a:effectLst/>
                        </a:rPr>
                        <a:t>mg/kg/dose</a:t>
                      </a:r>
                      <a:r>
                        <a:rPr lang="fa-IR" sz="1800" b="1" dirty="0">
                          <a:effectLst/>
                        </a:rPr>
                        <a:t> 20 دوز واحد</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tc>
                  <a:txBody>
                    <a:bodyPr/>
                    <a:lstStyle/>
                    <a:p>
                      <a:pPr marL="0" marR="0" algn="ctr" rtl="1">
                        <a:lnSpc>
                          <a:spcPct val="107000"/>
                        </a:lnSpc>
                        <a:spcBef>
                          <a:spcPts val="0"/>
                        </a:spcBef>
                        <a:spcAft>
                          <a:spcPts val="0"/>
                        </a:spcAft>
                      </a:pPr>
                      <a:r>
                        <a:rPr lang="en-US" sz="1800" b="1">
                          <a:effectLst/>
                        </a:rPr>
                        <a:t>gr</a:t>
                      </a:r>
                      <a:r>
                        <a:rPr lang="fa-IR" sz="1800" b="1">
                          <a:effectLst/>
                        </a:rPr>
                        <a:t>1 دوز واحد</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extLst>
                  <a:ext uri="{0D108BD9-81ED-4DB2-BD59-A6C34878D82A}">
                    <a16:rowId xmlns:a16="http://schemas.microsoft.com/office/drawing/2014/main" xmlns="" val="1539292661"/>
                  </a:ext>
                </a:extLst>
              </a:tr>
              <a:tr h="901851">
                <a:tc>
                  <a:txBody>
                    <a:bodyPr/>
                    <a:lstStyle/>
                    <a:p>
                      <a:pPr marL="0" marR="0" algn="ctr" rtl="1">
                        <a:lnSpc>
                          <a:spcPct val="107000"/>
                        </a:lnSpc>
                        <a:spcBef>
                          <a:spcPts val="0"/>
                        </a:spcBef>
                        <a:spcAft>
                          <a:spcPts val="0"/>
                        </a:spcAft>
                      </a:pPr>
                      <a:r>
                        <a:rPr lang="fa-IR" sz="1800" b="1">
                          <a:effectLst/>
                        </a:rPr>
                        <a:t>سيپروفلوكساسين</a:t>
                      </a:r>
                      <a:endParaRPr lang="en-US" sz="1800" b="1">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tc>
                  <a:txBody>
                    <a:bodyPr/>
                    <a:lstStyle/>
                    <a:p>
                      <a:pPr marL="0" marR="0" algn="ctr" rtl="1">
                        <a:lnSpc>
                          <a:spcPct val="107000"/>
                        </a:lnSpc>
                        <a:spcBef>
                          <a:spcPts val="0"/>
                        </a:spcBef>
                        <a:spcAft>
                          <a:spcPts val="0"/>
                        </a:spcAft>
                      </a:pPr>
                      <a:r>
                        <a:rPr lang="en-US" sz="1800" b="1" dirty="0">
                          <a:effectLst/>
                        </a:rPr>
                        <a:t>mg/kg/dose</a:t>
                      </a:r>
                      <a:r>
                        <a:rPr lang="fa-IR" sz="1800" b="1" dirty="0">
                          <a:effectLst/>
                        </a:rPr>
                        <a:t> 15</a:t>
                      </a:r>
                      <a:endParaRPr lang="en-US" sz="1800" b="1" dirty="0">
                        <a:effectLst/>
                      </a:endParaRPr>
                    </a:p>
                    <a:p>
                      <a:pPr marL="0" marR="0" algn="ctr" rtl="1">
                        <a:lnSpc>
                          <a:spcPct val="107000"/>
                        </a:lnSpc>
                        <a:spcBef>
                          <a:spcPts val="0"/>
                        </a:spcBef>
                        <a:spcAft>
                          <a:spcPts val="0"/>
                        </a:spcAft>
                      </a:pPr>
                      <a:r>
                        <a:rPr lang="fa-IR" sz="1800" b="1" dirty="0">
                          <a:effectLst/>
                        </a:rPr>
                        <a:t>دو بار در روز ، به مدت سه روز</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tc>
                  <a:txBody>
                    <a:bodyPr/>
                    <a:lstStyle/>
                    <a:p>
                      <a:pPr marL="0" marR="0" algn="ctr" rtl="1">
                        <a:lnSpc>
                          <a:spcPct val="107000"/>
                        </a:lnSpc>
                        <a:spcBef>
                          <a:spcPts val="0"/>
                        </a:spcBef>
                        <a:spcAft>
                          <a:spcPts val="0"/>
                        </a:spcAft>
                      </a:pPr>
                      <a:r>
                        <a:rPr lang="fa-IR" sz="1800" b="1" dirty="0">
                          <a:effectLst/>
                        </a:rPr>
                        <a:t>250 ميلي گرم دو بار در روز</a:t>
                      </a:r>
                      <a:endParaRPr lang="en-US" sz="1800" b="1" dirty="0">
                        <a:effectLst/>
                      </a:endParaRPr>
                    </a:p>
                    <a:p>
                      <a:pPr marL="0" marR="0" algn="ctr" rtl="1">
                        <a:lnSpc>
                          <a:spcPct val="107000"/>
                        </a:lnSpc>
                        <a:spcBef>
                          <a:spcPts val="0"/>
                        </a:spcBef>
                        <a:spcAft>
                          <a:spcPts val="0"/>
                        </a:spcAft>
                      </a:pPr>
                      <a:r>
                        <a:rPr lang="fa-IR" sz="1800" b="1" dirty="0">
                          <a:effectLst/>
                        </a:rPr>
                        <a:t>به مدت سه روز  يا</a:t>
                      </a:r>
                      <a:endParaRPr lang="en-US" sz="1800" b="1" dirty="0">
                        <a:effectLst/>
                      </a:endParaRPr>
                    </a:p>
                    <a:p>
                      <a:pPr marL="0" marR="0" algn="ctr" rtl="1">
                        <a:lnSpc>
                          <a:spcPct val="107000"/>
                        </a:lnSpc>
                        <a:spcBef>
                          <a:spcPts val="0"/>
                        </a:spcBef>
                        <a:spcAft>
                          <a:spcPts val="0"/>
                        </a:spcAft>
                      </a:pPr>
                      <a:r>
                        <a:rPr lang="fa-IR" sz="1800" b="1" dirty="0">
                          <a:effectLst/>
                        </a:rPr>
                        <a:t>يك گرم به صورت تك دوز</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59850" marR="59850" marT="0" marB="0" anchor="ctr"/>
                </a:tc>
                <a:extLst>
                  <a:ext uri="{0D108BD9-81ED-4DB2-BD59-A6C34878D82A}">
                    <a16:rowId xmlns:a16="http://schemas.microsoft.com/office/drawing/2014/main" xmlns="" val="3957246234"/>
                  </a:ext>
                </a:extLst>
              </a:tr>
            </a:tbl>
          </a:graphicData>
        </a:graphic>
      </p:graphicFrame>
    </p:spTree>
    <p:extLst>
      <p:ext uri="{BB962C8B-B14F-4D97-AF65-F5344CB8AC3E}">
        <p14:creationId xmlns:p14="http://schemas.microsoft.com/office/powerpoint/2010/main" val="566789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a:lstStyle/>
          <a:p>
            <a:endParaRPr lang="en-US"/>
          </a:p>
        </p:txBody>
      </p:sp>
      <p:sp>
        <p:nvSpPr>
          <p:cNvPr id="2" name="Title 1"/>
          <p:cNvSpPr>
            <a:spLocks noGrp="1"/>
          </p:cNvSpPr>
          <p:nvPr>
            <p:ph type="title"/>
          </p:nvPr>
        </p:nvSpPr>
        <p:spPr/>
        <p:txBody>
          <a:bodyPr vert="vert270"/>
          <a:lstStyle/>
          <a:p>
            <a:r>
              <a:rPr lang="fa-IR" dirty="0" smtClean="0"/>
              <a:t>از توجه شما متشکرم</a:t>
            </a:r>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220717"/>
            <a:ext cx="8572499" cy="5996502"/>
          </a:xfrm>
        </p:spPr>
      </p:pic>
    </p:spTree>
    <p:extLst>
      <p:ext uri="{BB962C8B-B14F-4D97-AF65-F5344CB8AC3E}">
        <p14:creationId xmlns:p14="http://schemas.microsoft.com/office/powerpoint/2010/main" val="1866643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2870200" y="1025525"/>
            <a:ext cx="6172200" cy="368300"/>
          </a:xfrm>
        </p:spPr>
        <p:txBody>
          <a:bodyPr/>
          <a:lstStyle/>
          <a:p>
            <a:r>
              <a:rPr lang="en-US" altLang="en-US" sz="1500">
                <a:latin typeface="Arial" panose="020B0604020202020204" pitchFamily="34" charset="0"/>
                <a:cs typeface="Arial" panose="020B0604020202020204" pitchFamily="34" charset="0"/>
              </a:rPr>
              <a:t>CAUSATIVE AGENT</a:t>
            </a:r>
          </a:p>
        </p:txBody>
      </p:sp>
      <p:sp>
        <p:nvSpPr>
          <p:cNvPr id="6" name="Rectangle 5"/>
          <p:cNvSpPr/>
          <p:nvPr/>
        </p:nvSpPr>
        <p:spPr>
          <a:xfrm>
            <a:off x="5406890" y="1484784"/>
            <a:ext cx="1350150" cy="37804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FAMILY</a:t>
            </a:r>
          </a:p>
          <a:p>
            <a:pPr marL="214313" indent="-214313" algn="ctr">
              <a:buFont typeface="Arial" pitchFamily="34" charset="0"/>
              <a:buChar char="•"/>
              <a:defRPr/>
            </a:pPr>
            <a:r>
              <a:rPr lang="en-US" sz="1050" i="1" dirty="0" err="1">
                <a:solidFill>
                  <a:prstClr val="black"/>
                </a:solidFill>
                <a:latin typeface="Arial" pitchFamily="34" charset="0"/>
                <a:cs typeface="Arial" pitchFamily="34" charset="0"/>
              </a:rPr>
              <a:t>Vibrionaceae</a:t>
            </a:r>
            <a:endParaRPr lang="ms-MY" sz="1050" i="1" dirty="0">
              <a:solidFill>
                <a:prstClr val="black"/>
              </a:solidFill>
              <a:latin typeface="Arial" pitchFamily="34" charset="0"/>
              <a:cs typeface="Arial" pitchFamily="34" charset="0"/>
            </a:endParaRPr>
          </a:p>
        </p:txBody>
      </p:sp>
      <p:sp>
        <p:nvSpPr>
          <p:cNvPr id="10" name="Rectangle 9"/>
          <p:cNvSpPr/>
          <p:nvPr/>
        </p:nvSpPr>
        <p:spPr>
          <a:xfrm>
            <a:off x="5406892" y="2115498"/>
            <a:ext cx="1500535" cy="395400"/>
          </a:xfrm>
          <a:prstGeom prst="rect">
            <a:avLst/>
          </a:prstGeom>
          <a:solidFill>
            <a:schemeClr val="accent5">
              <a:lumMod val="40000"/>
              <a:lumOff val="6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SPECIES</a:t>
            </a:r>
            <a:endParaRPr lang="ms-MY" sz="1050" b="1" dirty="0">
              <a:solidFill>
                <a:prstClr val="black"/>
              </a:solidFill>
              <a:latin typeface="Arial" pitchFamily="34" charset="0"/>
              <a:cs typeface="Arial" pitchFamily="34" charset="0"/>
            </a:endParaRPr>
          </a:p>
          <a:p>
            <a:pPr marL="214313" indent="-214313" algn="ctr">
              <a:buFont typeface="Arial" pitchFamily="34" charset="0"/>
              <a:buChar char="•"/>
              <a:defRPr/>
            </a:pPr>
            <a:r>
              <a:rPr lang="en-US" sz="1050" i="1" dirty="0">
                <a:solidFill>
                  <a:prstClr val="black"/>
                </a:solidFill>
                <a:latin typeface="Arial" pitchFamily="34" charset="0"/>
                <a:cs typeface="Arial" pitchFamily="34" charset="0"/>
              </a:rPr>
              <a:t>Vibrio </a:t>
            </a:r>
            <a:r>
              <a:rPr lang="en-US" sz="1050" i="1" dirty="0" err="1">
                <a:solidFill>
                  <a:prstClr val="black"/>
                </a:solidFill>
                <a:latin typeface="Arial" pitchFamily="34" charset="0"/>
                <a:cs typeface="Arial" pitchFamily="34" charset="0"/>
              </a:rPr>
              <a:t>cholerae</a:t>
            </a:r>
            <a:endParaRPr lang="ms-MY" sz="1050" i="1" dirty="0">
              <a:solidFill>
                <a:prstClr val="black"/>
              </a:solidFill>
              <a:latin typeface="Arial" pitchFamily="34" charset="0"/>
              <a:cs typeface="Arial" pitchFamily="34" charset="0"/>
            </a:endParaRPr>
          </a:p>
        </p:txBody>
      </p:sp>
      <p:sp>
        <p:nvSpPr>
          <p:cNvPr id="11" name="Rectangle 10"/>
          <p:cNvSpPr/>
          <p:nvPr/>
        </p:nvSpPr>
        <p:spPr>
          <a:xfrm>
            <a:off x="5405555" y="2703563"/>
            <a:ext cx="1500534" cy="342900"/>
          </a:xfrm>
          <a:prstGeom prst="rect">
            <a:avLst/>
          </a:prstGeom>
          <a:solidFill>
            <a:schemeClr val="accent5">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SEROGROUPS</a:t>
            </a:r>
            <a:endParaRPr lang="ms-MY" sz="1050" b="1" dirty="0">
              <a:solidFill>
                <a:prstClr val="black"/>
              </a:solidFill>
              <a:latin typeface="Arial" pitchFamily="34" charset="0"/>
              <a:cs typeface="Arial" pitchFamily="34" charset="0"/>
            </a:endParaRPr>
          </a:p>
        </p:txBody>
      </p:sp>
      <p:cxnSp>
        <p:nvCxnSpPr>
          <p:cNvPr id="13" name="Straight Arrow Connector 12"/>
          <p:cNvCxnSpPr/>
          <p:nvPr/>
        </p:nvCxnSpPr>
        <p:spPr>
          <a:xfrm>
            <a:off x="6100763" y="1862139"/>
            <a:ext cx="0" cy="180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0" idx="2"/>
            <a:endCxn id="0" idx="0"/>
          </p:cNvCxnSpPr>
          <p:nvPr/>
        </p:nvCxnSpPr>
        <p:spPr>
          <a:xfrm flipH="1">
            <a:off x="6156325" y="2511425"/>
            <a:ext cx="1588" cy="1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208848" y="3046464"/>
            <a:ext cx="685800" cy="247444"/>
          </a:xfrm>
          <a:prstGeom prst="rect">
            <a:avLst/>
          </a:prstGeom>
          <a:solidFill>
            <a:schemeClr val="accent5">
              <a:lumMod val="60000"/>
              <a:lumOff val="40000"/>
            </a:schemeClr>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rgbClr val="FF0000"/>
                </a:solidFill>
                <a:latin typeface="Arial" pitchFamily="34" charset="0"/>
                <a:cs typeface="Arial" pitchFamily="34" charset="0"/>
              </a:rPr>
              <a:t>O1</a:t>
            </a:r>
            <a:endParaRPr lang="ms-MY" sz="1050" b="1" dirty="0">
              <a:solidFill>
                <a:srgbClr val="FF0000"/>
              </a:solidFill>
              <a:latin typeface="Arial" pitchFamily="34" charset="0"/>
              <a:cs typeface="Arial" pitchFamily="34" charset="0"/>
            </a:endParaRPr>
          </a:p>
        </p:txBody>
      </p:sp>
      <p:sp>
        <p:nvSpPr>
          <p:cNvPr id="17" name="Rectangle 16"/>
          <p:cNvSpPr/>
          <p:nvPr/>
        </p:nvSpPr>
        <p:spPr>
          <a:xfrm>
            <a:off x="7535424" y="3046465"/>
            <a:ext cx="685800" cy="248042"/>
          </a:xfrm>
          <a:prstGeom prst="rect">
            <a:avLst/>
          </a:prstGeom>
          <a:solidFill>
            <a:schemeClr val="accent5">
              <a:lumMod val="40000"/>
              <a:lumOff val="60000"/>
            </a:schemeClr>
          </a:soli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rgbClr val="FF0000"/>
                </a:solidFill>
                <a:latin typeface="Arial" pitchFamily="34" charset="0"/>
                <a:cs typeface="Arial" pitchFamily="34" charset="0"/>
              </a:rPr>
              <a:t>O139</a:t>
            </a:r>
            <a:endParaRPr lang="ms-MY" sz="1050" b="1" dirty="0">
              <a:solidFill>
                <a:srgbClr val="FF0000"/>
              </a:solidFill>
              <a:latin typeface="Arial" pitchFamily="34" charset="0"/>
              <a:cs typeface="Arial" pitchFamily="34" charset="0"/>
            </a:endParaRPr>
          </a:p>
        </p:txBody>
      </p:sp>
      <p:sp>
        <p:nvSpPr>
          <p:cNvPr id="20" name="Rectangle 19"/>
          <p:cNvSpPr/>
          <p:nvPr/>
        </p:nvSpPr>
        <p:spPr>
          <a:xfrm>
            <a:off x="4121661" y="3492293"/>
            <a:ext cx="860175" cy="248381"/>
          </a:xfrm>
          <a:prstGeom prst="rect">
            <a:avLst/>
          </a:prstGeom>
          <a:solidFill>
            <a:schemeClr val="accent1">
              <a:lumMod val="60000"/>
              <a:lumOff val="4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BIOTYPES</a:t>
            </a:r>
            <a:endParaRPr lang="ms-MY" sz="1050" b="1" dirty="0">
              <a:solidFill>
                <a:prstClr val="black"/>
              </a:solidFill>
              <a:latin typeface="Arial" pitchFamily="34" charset="0"/>
              <a:cs typeface="Arial" pitchFamily="34" charset="0"/>
            </a:endParaRPr>
          </a:p>
        </p:txBody>
      </p:sp>
      <p:sp>
        <p:nvSpPr>
          <p:cNvPr id="21" name="Rectangle 20"/>
          <p:cNvSpPr/>
          <p:nvPr/>
        </p:nvSpPr>
        <p:spPr>
          <a:xfrm>
            <a:off x="3402806" y="3862100"/>
            <a:ext cx="806043" cy="342900"/>
          </a:xfrm>
          <a:prstGeom prst="rect">
            <a:avLst/>
          </a:prstGeom>
          <a:solidFill>
            <a:schemeClr val="accent1">
              <a:lumMod val="40000"/>
              <a:lumOff val="6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Classical</a:t>
            </a:r>
            <a:endParaRPr lang="ms-MY" sz="1050" b="1" dirty="0">
              <a:solidFill>
                <a:prstClr val="black"/>
              </a:solidFill>
              <a:latin typeface="Arial" pitchFamily="34" charset="0"/>
              <a:cs typeface="Arial" pitchFamily="34" charset="0"/>
            </a:endParaRPr>
          </a:p>
        </p:txBody>
      </p:sp>
      <p:sp>
        <p:nvSpPr>
          <p:cNvPr id="22" name="Rectangle 21"/>
          <p:cNvSpPr/>
          <p:nvPr/>
        </p:nvSpPr>
        <p:spPr>
          <a:xfrm>
            <a:off x="7414017" y="3492294"/>
            <a:ext cx="928614" cy="239095"/>
          </a:xfrm>
          <a:prstGeom prst="rect">
            <a:avLst/>
          </a:prstGeom>
          <a:solidFill>
            <a:schemeClr val="accent1">
              <a:lumMod val="40000"/>
              <a:lumOff val="60000"/>
            </a:schemeClr>
          </a:solidFill>
          <a:effectLst>
            <a:glow rad="63500">
              <a:schemeClr val="accent1">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BIOTYPES</a:t>
            </a:r>
            <a:endParaRPr lang="ms-MY" sz="1050" b="1" dirty="0">
              <a:solidFill>
                <a:prstClr val="black"/>
              </a:solidFill>
              <a:latin typeface="Arial" pitchFamily="34" charset="0"/>
              <a:cs typeface="Arial" pitchFamily="34" charset="0"/>
            </a:endParaRPr>
          </a:p>
        </p:txBody>
      </p:sp>
      <p:sp>
        <p:nvSpPr>
          <p:cNvPr id="23" name="Rectangle 22"/>
          <p:cNvSpPr/>
          <p:nvPr/>
        </p:nvSpPr>
        <p:spPr>
          <a:xfrm>
            <a:off x="6810128" y="3851190"/>
            <a:ext cx="786907" cy="342900"/>
          </a:xfrm>
          <a:prstGeom prst="rect">
            <a:avLst/>
          </a:prstGeom>
          <a:solidFill>
            <a:schemeClr val="accent1">
              <a:lumMod val="40000"/>
              <a:lumOff val="6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Classical</a:t>
            </a:r>
            <a:endParaRPr lang="ms-MY" sz="1050" b="1" dirty="0">
              <a:solidFill>
                <a:prstClr val="black"/>
              </a:solidFill>
              <a:latin typeface="Arial" pitchFamily="34" charset="0"/>
              <a:cs typeface="Arial" pitchFamily="34" charset="0"/>
            </a:endParaRPr>
          </a:p>
        </p:txBody>
      </p:sp>
      <p:sp>
        <p:nvSpPr>
          <p:cNvPr id="24" name="Rectangle 23"/>
          <p:cNvSpPr/>
          <p:nvPr/>
        </p:nvSpPr>
        <p:spPr>
          <a:xfrm>
            <a:off x="4981835" y="3859997"/>
            <a:ext cx="685800" cy="342900"/>
          </a:xfrm>
          <a:prstGeom prst="rect">
            <a:avLst/>
          </a:prstGeom>
          <a:solidFill>
            <a:schemeClr val="accent1">
              <a:lumMod val="40000"/>
              <a:lumOff val="6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err="1">
                <a:solidFill>
                  <a:prstClr val="black"/>
                </a:solidFill>
                <a:latin typeface="Arial" pitchFamily="34" charset="0"/>
                <a:cs typeface="Arial" pitchFamily="34" charset="0"/>
              </a:rPr>
              <a:t>ElTor</a:t>
            </a:r>
            <a:endParaRPr lang="ms-MY" sz="1050" b="1" dirty="0">
              <a:solidFill>
                <a:prstClr val="black"/>
              </a:solidFill>
              <a:latin typeface="Arial" pitchFamily="34" charset="0"/>
              <a:cs typeface="Arial" pitchFamily="34" charset="0"/>
            </a:endParaRPr>
          </a:p>
        </p:txBody>
      </p:sp>
      <p:sp>
        <p:nvSpPr>
          <p:cNvPr id="29" name="Rectangle 28"/>
          <p:cNvSpPr/>
          <p:nvPr/>
        </p:nvSpPr>
        <p:spPr>
          <a:xfrm>
            <a:off x="8342317" y="3861048"/>
            <a:ext cx="685800" cy="343952"/>
          </a:xfrm>
          <a:prstGeom prst="rect">
            <a:avLst/>
          </a:prstGeom>
          <a:solidFill>
            <a:schemeClr val="accent1">
              <a:lumMod val="40000"/>
              <a:lumOff val="6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El-Tor</a:t>
            </a:r>
            <a:endParaRPr lang="ms-MY" sz="1050" b="1" dirty="0">
              <a:solidFill>
                <a:prstClr val="black"/>
              </a:solidFill>
              <a:latin typeface="Arial" pitchFamily="34" charset="0"/>
              <a:cs typeface="Arial" pitchFamily="34" charset="0"/>
            </a:endParaRPr>
          </a:p>
        </p:txBody>
      </p:sp>
      <p:sp>
        <p:nvSpPr>
          <p:cNvPr id="30" name="Rectangle 29"/>
          <p:cNvSpPr/>
          <p:nvPr/>
        </p:nvSpPr>
        <p:spPr>
          <a:xfrm>
            <a:off x="3297850" y="4402470"/>
            <a:ext cx="1015952" cy="1043500"/>
          </a:xfrm>
          <a:prstGeom prst="rect">
            <a:avLst/>
          </a:prstGeom>
          <a:solidFill>
            <a:schemeClr val="accent1">
              <a:lumMod val="20000"/>
              <a:lumOff val="80000"/>
            </a:schemeClr>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SEROTYPES</a:t>
            </a:r>
          </a:p>
          <a:p>
            <a:pPr marL="214313" indent="-214313">
              <a:buFont typeface="Wingdings" pitchFamily="2" charset="2"/>
              <a:buChar char="§"/>
              <a:defRPr/>
            </a:pPr>
            <a:r>
              <a:rPr lang="en-US" sz="1050" b="1" dirty="0" err="1">
                <a:solidFill>
                  <a:prstClr val="black"/>
                </a:solidFill>
                <a:latin typeface="Arial" pitchFamily="34" charset="0"/>
                <a:cs typeface="Arial" pitchFamily="34" charset="0"/>
              </a:rPr>
              <a:t>Inaba</a:t>
            </a:r>
            <a:endParaRPr lang="en-US" sz="1050" b="1" dirty="0">
              <a:solidFill>
                <a:prstClr val="black"/>
              </a:solidFill>
              <a:latin typeface="Arial" pitchFamily="34" charset="0"/>
              <a:cs typeface="Arial" pitchFamily="34" charset="0"/>
            </a:endParaRPr>
          </a:p>
          <a:p>
            <a:pPr marL="214313" indent="-214313">
              <a:buFont typeface="Wingdings" pitchFamily="2" charset="2"/>
              <a:buChar char="§"/>
              <a:defRPr/>
            </a:pPr>
            <a:r>
              <a:rPr lang="en-US" sz="1050" b="1" dirty="0">
                <a:solidFill>
                  <a:prstClr val="black"/>
                </a:solidFill>
                <a:latin typeface="Arial" pitchFamily="34" charset="0"/>
                <a:cs typeface="Arial" pitchFamily="34" charset="0"/>
              </a:rPr>
              <a:t>Ogawa</a:t>
            </a:r>
          </a:p>
          <a:p>
            <a:pPr marL="214313" indent="-214313">
              <a:buFont typeface="Wingdings" pitchFamily="2" charset="2"/>
              <a:buChar char="§"/>
              <a:defRPr/>
            </a:pPr>
            <a:r>
              <a:rPr lang="en-US" sz="1050" b="1" dirty="0" err="1">
                <a:solidFill>
                  <a:prstClr val="black"/>
                </a:solidFill>
                <a:latin typeface="Arial" pitchFamily="34" charset="0"/>
                <a:cs typeface="Arial" pitchFamily="34" charset="0"/>
              </a:rPr>
              <a:t>Hikojima</a:t>
            </a:r>
            <a:endParaRPr lang="en-US" sz="1050" b="1" dirty="0">
              <a:solidFill>
                <a:prstClr val="black"/>
              </a:solidFill>
              <a:latin typeface="Arial" pitchFamily="34" charset="0"/>
              <a:cs typeface="Arial" pitchFamily="34" charset="0"/>
            </a:endParaRPr>
          </a:p>
          <a:p>
            <a:pPr algn="ctr">
              <a:defRPr/>
            </a:pPr>
            <a:endParaRPr lang="ms-MY" sz="1050" b="1" dirty="0">
              <a:solidFill>
                <a:prstClr val="black"/>
              </a:solidFill>
              <a:latin typeface="Arial" pitchFamily="34" charset="0"/>
              <a:cs typeface="Arial" pitchFamily="34" charset="0"/>
            </a:endParaRPr>
          </a:p>
        </p:txBody>
      </p:sp>
      <p:sp>
        <p:nvSpPr>
          <p:cNvPr id="31" name="Rectangle 30"/>
          <p:cNvSpPr/>
          <p:nvPr/>
        </p:nvSpPr>
        <p:spPr>
          <a:xfrm>
            <a:off x="4809385" y="4395226"/>
            <a:ext cx="1030703" cy="1057988"/>
          </a:xfrm>
          <a:prstGeom prst="rect">
            <a:avLst/>
          </a:prstGeom>
          <a:solidFill>
            <a:schemeClr val="accent1">
              <a:lumMod val="20000"/>
              <a:lumOff val="80000"/>
            </a:schemeClr>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SEROTYPES</a:t>
            </a:r>
          </a:p>
          <a:p>
            <a:pPr marL="214313" indent="-214313">
              <a:buFont typeface="Wingdings" pitchFamily="2" charset="2"/>
              <a:buChar char="§"/>
              <a:defRPr/>
            </a:pPr>
            <a:r>
              <a:rPr lang="en-US" sz="1050" b="1" dirty="0" err="1">
                <a:solidFill>
                  <a:srgbClr val="FF0000"/>
                </a:solidFill>
                <a:latin typeface="Arial" pitchFamily="34" charset="0"/>
                <a:cs typeface="Arial" pitchFamily="34" charset="0"/>
              </a:rPr>
              <a:t>Inaba</a:t>
            </a:r>
            <a:endParaRPr lang="en-US" sz="1050" b="1" dirty="0">
              <a:solidFill>
                <a:srgbClr val="FF0000"/>
              </a:solidFill>
              <a:latin typeface="Arial" pitchFamily="34" charset="0"/>
              <a:cs typeface="Arial" pitchFamily="34" charset="0"/>
            </a:endParaRPr>
          </a:p>
          <a:p>
            <a:pPr marL="214313" indent="-214313">
              <a:buFont typeface="Wingdings" pitchFamily="2" charset="2"/>
              <a:buChar char="§"/>
              <a:defRPr/>
            </a:pPr>
            <a:r>
              <a:rPr lang="en-US" sz="1050" b="1" dirty="0">
                <a:solidFill>
                  <a:prstClr val="black"/>
                </a:solidFill>
                <a:latin typeface="Arial" pitchFamily="34" charset="0"/>
                <a:cs typeface="Arial" pitchFamily="34" charset="0"/>
              </a:rPr>
              <a:t>Ogawa</a:t>
            </a:r>
          </a:p>
          <a:p>
            <a:pPr marL="214313" indent="-214313">
              <a:buFont typeface="Wingdings" pitchFamily="2" charset="2"/>
              <a:buChar char="§"/>
              <a:defRPr/>
            </a:pPr>
            <a:r>
              <a:rPr lang="en-US" sz="1050" b="1" dirty="0" err="1">
                <a:solidFill>
                  <a:prstClr val="black"/>
                </a:solidFill>
                <a:latin typeface="Arial" pitchFamily="34" charset="0"/>
                <a:cs typeface="Arial" pitchFamily="34" charset="0"/>
              </a:rPr>
              <a:t>Hikojima</a:t>
            </a:r>
            <a:endParaRPr lang="en-US" sz="1050" b="1" dirty="0">
              <a:solidFill>
                <a:prstClr val="black"/>
              </a:solidFill>
              <a:latin typeface="Arial" pitchFamily="34" charset="0"/>
              <a:cs typeface="Arial" pitchFamily="34" charset="0"/>
            </a:endParaRPr>
          </a:p>
          <a:p>
            <a:pPr algn="ctr">
              <a:defRPr/>
            </a:pPr>
            <a:endParaRPr lang="ms-MY" sz="1050" b="1" dirty="0">
              <a:solidFill>
                <a:prstClr val="black"/>
              </a:solidFill>
              <a:latin typeface="Arial" pitchFamily="34" charset="0"/>
              <a:cs typeface="Arial" pitchFamily="34" charset="0"/>
            </a:endParaRPr>
          </a:p>
        </p:txBody>
      </p:sp>
      <p:sp>
        <p:nvSpPr>
          <p:cNvPr id="32" name="Rectangle 31"/>
          <p:cNvSpPr/>
          <p:nvPr/>
        </p:nvSpPr>
        <p:spPr>
          <a:xfrm>
            <a:off x="6713841" y="4397870"/>
            <a:ext cx="979481" cy="1091285"/>
          </a:xfrm>
          <a:prstGeom prst="rect">
            <a:avLst/>
          </a:prstGeom>
          <a:solidFill>
            <a:schemeClr val="accent1">
              <a:lumMod val="20000"/>
              <a:lumOff val="80000"/>
            </a:schemeClr>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dirty="0">
              <a:solidFill>
                <a:prstClr val="black"/>
              </a:solidFill>
              <a:latin typeface="Arial" pitchFamily="34" charset="0"/>
              <a:cs typeface="Arial" pitchFamily="34" charset="0"/>
            </a:endParaRPr>
          </a:p>
          <a:p>
            <a:pPr algn="ctr">
              <a:defRPr/>
            </a:pPr>
            <a:r>
              <a:rPr lang="en-US" sz="1050" b="1" dirty="0">
                <a:solidFill>
                  <a:prstClr val="black"/>
                </a:solidFill>
                <a:latin typeface="Arial" pitchFamily="34" charset="0"/>
                <a:cs typeface="Arial" pitchFamily="34" charset="0"/>
              </a:rPr>
              <a:t>SEROTYPES</a:t>
            </a:r>
          </a:p>
          <a:p>
            <a:pPr marL="214313" indent="-214313">
              <a:buFont typeface="Wingdings" pitchFamily="2" charset="2"/>
              <a:buChar char="§"/>
              <a:defRPr/>
            </a:pPr>
            <a:r>
              <a:rPr lang="en-US" sz="1050" b="1" dirty="0" err="1">
                <a:solidFill>
                  <a:prstClr val="black"/>
                </a:solidFill>
                <a:latin typeface="Arial" pitchFamily="34" charset="0"/>
                <a:cs typeface="Arial" pitchFamily="34" charset="0"/>
              </a:rPr>
              <a:t>Inaba</a:t>
            </a:r>
            <a:endParaRPr lang="en-US" sz="1050" b="1" dirty="0">
              <a:solidFill>
                <a:prstClr val="black"/>
              </a:solidFill>
              <a:latin typeface="Arial" pitchFamily="34" charset="0"/>
              <a:cs typeface="Arial" pitchFamily="34" charset="0"/>
            </a:endParaRPr>
          </a:p>
          <a:p>
            <a:pPr marL="214313" indent="-214313">
              <a:buFont typeface="Wingdings" pitchFamily="2" charset="2"/>
              <a:buChar char="§"/>
              <a:defRPr/>
            </a:pPr>
            <a:r>
              <a:rPr lang="en-US" sz="1050" b="1" dirty="0">
                <a:solidFill>
                  <a:prstClr val="black"/>
                </a:solidFill>
                <a:latin typeface="Arial" pitchFamily="34" charset="0"/>
                <a:cs typeface="Arial" pitchFamily="34" charset="0"/>
              </a:rPr>
              <a:t>Ogawa</a:t>
            </a:r>
          </a:p>
          <a:p>
            <a:pPr marL="214313" indent="-214313">
              <a:buFont typeface="Wingdings" pitchFamily="2" charset="2"/>
              <a:buChar char="§"/>
              <a:defRPr/>
            </a:pPr>
            <a:r>
              <a:rPr lang="en-US" sz="1050" b="1" dirty="0" err="1">
                <a:solidFill>
                  <a:prstClr val="black"/>
                </a:solidFill>
                <a:latin typeface="Arial" pitchFamily="34" charset="0"/>
                <a:cs typeface="Arial" pitchFamily="34" charset="0"/>
              </a:rPr>
              <a:t>Hikojima</a:t>
            </a:r>
            <a:endParaRPr lang="en-US" sz="1050" b="1" dirty="0">
              <a:solidFill>
                <a:prstClr val="black"/>
              </a:solidFill>
              <a:latin typeface="Arial" pitchFamily="34" charset="0"/>
              <a:cs typeface="Arial" pitchFamily="34" charset="0"/>
            </a:endParaRPr>
          </a:p>
          <a:p>
            <a:pPr algn="ctr">
              <a:defRPr/>
            </a:pPr>
            <a:endParaRPr lang="ms-MY" sz="1050" b="1" dirty="0">
              <a:solidFill>
                <a:prstClr val="black"/>
              </a:solidFill>
              <a:latin typeface="Arial" pitchFamily="34" charset="0"/>
              <a:cs typeface="Arial" pitchFamily="34" charset="0"/>
            </a:endParaRPr>
          </a:p>
          <a:p>
            <a:pPr algn="ctr">
              <a:defRPr/>
            </a:pPr>
            <a:endParaRPr lang="ms-MY" dirty="0">
              <a:solidFill>
                <a:prstClr val="white"/>
              </a:solidFill>
            </a:endParaRPr>
          </a:p>
        </p:txBody>
      </p:sp>
      <p:sp>
        <p:nvSpPr>
          <p:cNvPr id="33" name="Rectangle 32"/>
          <p:cNvSpPr/>
          <p:nvPr/>
        </p:nvSpPr>
        <p:spPr>
          <a:xfrm>
            <a:off x="8199165" y="4402469"/>
            <a:ext cx="972107" cy="1096572"/>
          </a:xfrm>
          <a:prstGeom prst="rect">
            <a:avLst/>
          </a:prstGeom>
          <a:solidFill>
            <a:schemeClr val="accent1">
              <a:lumMod val="20000"/>
              <a:lumOff val="80000"/>
            </a:schemeClr>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prstClr val="black"/>
                </a:solidFill>
                <a:latin typeface="Arial" pitchFamily="34" charset="0"/>
                <a:cs typeface="Arial" pitchFamily="34" charset="0"/>
              </a:rPr>
              <a:t>SEROTYPES</a:t>
            </a:r>
          </a:p>
          <a:p>
            <a:pPr marL="214313" indent="-214313">
              <a:buFont typeface="Wingdings" pitchFamily="2" charset="2"/>
              <a:buChar char="§"/>
              <a:defRPr/>
            </a:pPr>
            <a:r>
              <a:rPr lang="en-US" sz="1050" b="1" dirty="0" err="1">
                <a:solidFill>
                  <a:srgbClr val="FF0000"/>
                </a:solidFill>
                <a:latin typeface="Arial" pitchFamily="34" charset="0"/>
                <a:cs typeface="Arial" pitchFamily="34" charset="0"/>
              </a:rPr>
              <a:t>Inaba</a:t>
            </a:r>
            <a:endParaRPr lang="en-US" sz="1050" b="1" dirty="0">
              <a:solidFill>
                <a:srgbClr val="FF0000"/>
              </a:solidFill>
              <a:latin typeface="Arial" pitchFamily="34" charset="0"/>
              <a:cs typeface="Arial" pitchFamily="34" charset="0"/>
            </a:endParaRPr>
          </a:p>
          <a:p>
            <a:pPr marL="214313" indent="-214313">
              <a:buFont typeface="Wingdings" pitchFamily="2" charset="2"/>
              <a:buChar char="§"/>
              <a:defRPr/>
            </a:pPr>
            <a:r>
              <a:rPr lang="en-US" sz="1050" b="1" dirty="0">
                <a:solidFill>
                  <a:prstClr val="black"/>
                </a:solidFill>
                <a:latin typeface="Arial" pitchFamily="34" charset="0"/>
                <a:cs typeface="Arial" pitchFamily="34" charset="0"/>
              </a:rPr>
              <a:t>Ogawa</a:t>
            </a:r>
          </a:p>
          <a:p>
            <a:pPr marL="214313" indent="-214313">
              <a:buFont typeface="Wingdings" pitchFamily="2" charset="2"/>
              <a:buChar char="§"/>
              <a:defRPr/>
            </a:pPr>
            <a:r>
              <a:rPr lang="en-US" sz="1050" b="1" dirty="0" err="1">
                <a:solidFill>
                  <a:prstClr val="black"/>
                </a:solidFill>
                <a:latin typeface="Arial" pitchFamily="34" charset="0"/>
                <a:cs typeface="Arial" pitchFamily="34" charset="0"/>
              </a:rPr>
              <a:t>Hikojima</a:t>
            </a:r>
            <a:endParaRPr lang="en-US" sz="1050" b="1" dirty="0">
              <a:solidFill>
                <a:prstClr val="black"/>
              </a:solidFill>
              <a:latin typeface="Arial" pitchFamily="34" charset="0"/>
              <a:cs typeface="Arial" pitchFamily="34" charset="0"/>
            </a:endParaRPr>
          </a:p>
          <a:p>
            <a:pPr algn="ctr">
              <a:defRPr/>
            </a:pPr>
            <a:endParaRPr lang="ms-MY" sz="1050" b="1" dirty="0">
              <a:solidFill>
                <a:prstClr val="black"/>
              </a:solidFill>
              <a:latin typeface="Arial" pitchFamily="34" charset="0"/>
              <a:cs typeface="Arial" pitchFamily="34" charset="0"/>
            </a:endParaRPr>
          </a:p>
        </p:txBody>
      </p:sp>
      <p:cxnSp>
        <p:nvCxnSpPr>
          <p:cNvPr id="44" name="Straight Connector 43"/>
          <p:cNvCxnSpPr>
            <a:stCxn id="0" idx="1"/>
          </p:cNvCxnSpPr>
          <p:nvPr/>
        </p:nvCxnSpPr>
        <p:spPr>
          <a:xfrm flipH="1">
            <a:off x="4551364" y="2874963"/>
            <a:ext cx="854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959600" y="2874963"/>
            <a:ext cx="922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0" idx="0"/>
          </p:cNvCxnSpPr>
          <p:nvPr/>
        </p:nvCxnSpPr>
        <p:spPr>
          <a:xfrm>
            <a:off x="4551363" y="2874963"/>
            <a:ext cx="0" cy="171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0" idx="0"/>
          </p:cNvCxnSpPr>
          <p:nvPr/>
        </p:nvCxnSpPr>
        <p:spPr>
          <a:xfrm flipH="1">
            <a:off x="7878764" y="2874963"/>
            <a:ext cx="3175" cy="171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0" idx="0"/>
          </p:cNvCxnSpPr>
          <p:nvPr/>
        </p:nvCxnSpPr>
        <p:spPr>
          <a:xfrm>
            <a:off x="4551363" y="3294064"/>
            <a:ext cx="0" cy="198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0" idx="2"/>
            <a:endCxn id="0" idx="0"/>
          </p:cNvCxnSpPr>
          <p:nvPr/>
        </p:nvCxnSpPr>
        <p:spPr>
          <a:xfrm>
            <a:off x="7878763" y="3294064"/>
            <a:ext cx="0" cy="198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0" idx="1"/>
          </p:cNvCxnSpPr>
          <p:nvPr/>
        </p:nvCxnSpPr>
        <p:spPr>
          <a:xfrm flipH="1">
            <a:off x="3805238" y="3616325"/>
            <a:ext cx="315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0" idx="3"/>
          </p:cNvCxnSpPr>
          <p:nvPr/>
        </p:nvCxnSpPr>
        <p:spPr>
          <a:xfrm>
            <a:off x="4981576" y="3616325"/>
            <a:ext cx="423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0" idx="0"/>
          </p:cNvCxnSpPr>
          <p:nvPr/>
        </p:nvCxnSpPr>
        <p:spPr>
          <a:xfrm>
            <a:off x="3805238" y="3616326"/>
            <a:ext cx="0" cy="246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405439" y="3616325"/>
            <a:ext cx="1587" cy="234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0" idx="1"/>
          </p:cNvCxnSpPr>
          <p:nvPr/>
        </p:nvCxnSpPr>
        <p:spPr>
          <a:xfrm flipH="1">
            <a:off x="7204075" y="3611563"/>
            <a:ext cx="209550"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0" idx="3"/>
          </p:cNvCxnSpPr>
          <p:nvPr/>
        </p:nvCxnSpPr>
        <p:spPr>
          <a:xfrm>
            <a:off x="8342313" y="3611563"/>
            <a:ext cx="342900" cy="4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0" idx="0"/>
          </p:cNvCxnSpPr>
          <p:nvPr/>
        </p:nvCxnSpPr>
        <p:spPr>
          <a:xfrm>
            <a:off x="8685213" y="3616326"/>
            <a:ext cx="0" cy="244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0" idx="0"/>
          </p:cNvCxnSpPr>
          <p:nvPr/>
        </p:nvCxnSpPr>
        <p:spPr>
          <a:xfrm>
            <a:off x="7204075" y="3616325"/>
            <a:ext cx="0" cy="234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0" idx="2"/>
            <a:endCxn id="0" idx="0"/>
          </p:cNvCxnSpPr>
          <p:nvPr/>
        </p:nvCxnSpPr>
        <p:spPr>
          <a:xfrm>
            <a:off x="3805238" y="4205288"/>
            <a:ext cx="0" cy="196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0" idx="2"/>
            <a:endCxn id="0" idx="0"/>
          </p:cNvCxnSpPr>
          <p:nvPr/>
        </p:nvCxnSpPr>
        <p:spPr>
          <a:xfrm>
            <a:off x="5324475" y="4202114"/>
            <a:ext cx="0" cy="193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0" idx="2"/>
            <a:endCxn id="0" idx="0"/>
          </p:cNvCxnSpPr>
          <p:nvPr/>
        </p:nvCxnSpPr>
        <p:spPr>
          <a:xfrm>
            <a:off x="7204075" y="4194175"/>
            <a:ext cx="0" cy="20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0" idx="2"/>
            <a:endCxn id="0" idx="0"/>
          </p:cNvCxnSpPr>
          <p:nvPr/>
        </p:nvCxnSpPr>
        <p:spPr>
          <a:xfrm>
            <a:off x="8685213" y="4205288"/>
            <a:ext cx="0" cy="196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332"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a:spcBef>
                <a:spcPct val="0"/>
              </a:spcBef>
              <a:buClrTx/>
              <a:buSzTx/>
              <a:buFontTx/>
              <a:buNone/>
            </a:pPr>
            <a:r>
              <a:rPr lang="fa-IR" altLang="en-US" smtClean="0">
                <a:solidFill>
                  <a:srgbClr val="898989"/>
                </a:solidFill>
                <a:latin typeface="Arial" panose="020B0604020202020204" pitchFamily="34" charset="0"/>
                <a:cs typeface="Arial" panose="020B0604020202020204" pitchFamily="34" charset="0"/>
              </a:rPr>
              <a:t>وبای التور</a:t>
            </a:r>
            <a:endParaRPr lang="en-US" altLang="en-US" smtClean="0">
              <a:solidFill>
                <a:srgbClr val="898989"/>
              </a:solidFill>
              <a:latin typeface="Arial" panose="020B0604020202020204" pitchFamily="34" charset="0"/>
              <a:cs typeface="Arial" panose="020B0604020202020204" pitchFamily="34" charset="0"/>
            </a:endParaRPr>
          </a:p>
        </p:txBody>
      </p:sp>
      <p:sp>
        <p:nvSpPr>
          <p:cNvPr id="1133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a:spcBef>
                <a:spcPct val="0"/>
              </a:spcBef>
              <a:buClrTx/>
              <a:buSzTx/>
              <a:buFontTx/>
              <a:buNone/>
            </a:pPr>
            <a:fld id="{4D4D77C9-B82B-4A2D-B229-6CCB8B7DCB7B}" type="slidenum">
              <a:rPr lang="en-US" altLang="en-US" smtClean="0">
                <a:solidFill>
                  <a:srgbClr val="898989"/>
                </a:solidFill>
                <a:latin typeface="Arial" panose="020B0604020202020204" pitchFamily="34" charset="0"/>
                <a:cs typeface="Arial" panose="020B0604020202020204" pitchFamily="34" charset="0"/>
              </a:rPr>
              <a:pPr>
                <a:spcBef>
                  <a:spcPct val="0"/>
                </a:spcBef>
                <a:buClrTx/>
                <a:buSzTx/>
                <a:buFontTx/>
                <a:buNone/>
              </a:pPr>
              <a:t>3</a:t>
            </a:fld>
            <a:endParaRPr lang="en-US" altLang="en-US" smtClean="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99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a-IR" b="1" u="sng" dirty="0">
                <a:solidFill>
                  <a:srgbClr val="C00000"/>
                </a:solidFill>
              </a:rPr>
              <a:t>دوره کمون :  </a:t>
            </a:r>
            <a:endParaRPr lang="fa-IR" b="1" u="sng" dirty="0" smtClean="0">
              <a:solidFill>
                <a:srgbClr val="C00000"/>
              </a:solidFill>
            </a:endParaRPr>
          </a:p>
          <a:p>
            <a:r>
              <a:rPr lang="fa-IR" b="1" dirty="0" smtClean="0"/>
              <a:t>بین </a:t>
            </a:r>
            <a:r>
              <a:rPr lang="fa-IR" b="1" u="sng" dirty="0">
                <a:solidFill>
                  <a:srgbClr val="C00000"/>
                </a:solidFill>
              </a:rPr>
              <a:t>12 ساعت </a:t>
            </a:r>
            <a:r>
              <a:rPr lang="fa-IR" b="1" dirty="0"/>
              <a:t>تا </a:t>
            </a:r>
            <a:r>
              <a:rPr lang="fa-IR" b="1" u="sng" dirty="0">
                <a:solidFill>
                  <a:srgbClr val="C00000"/>
                </a:solidFill>
              </a:rPr>
              <a:t>5 روز </a:t>
            </a:r>
            <a:r>
              <a:rPr lang="fa-IR" b="1" dirty="0"/>
              <a:t>متغیر است. </a:t>
            </a:r>
          </a:p>
          <a:p>
            <a:endParaRPr lang="fa-IR" b="1" dirty="0"/>
          </a:p>
          <a:p>
            <a:r>
              <a:rPr lang="fa-IR" b="1" u="sng" dirty="0">
                <a:solidFill>
                  <a:srgbClr val="C00000"/>
                </a:solidFill>
              </a:rPr>
              <a:t>طول دوره بیماری  : </a:t>
            </a:r>
            <a:endParaRPr lang="fa-IR" b="1" u="sng" dirty="0" smtClean="0">
              <a:solidFill>
                <a:srgbClr val="C00000"/>
              </a:solidFill>
            </a:endParaRPr>
          </a:p>
          <a:p>
            <a:r>
              <a:rPr lang="fa-IR" b="1" u="sng" dirty="0" smtClean="0">
                <a:solidFill>
                  <a:srgbClr val="C00000"/>
                </a:solidFill>
              </a:rPr>
              <a:t>  </a:t>
            </a:r>
            <a:r>
              <a:rPr lang="fa-IR" b="1" dirty="0"/>
              <a:t>از </a:t>
            </a:r>
            <a:r>
              <a:rPr lang="fa-IR" b="1" u="sng" dirty="0">
                <a:solidFill>
                  <a:srgbClr val="C00000"/>
                </a:solidFill>
              </a:rPr>
              <a:t>1 روز </a:t>
            </a:r>
            <a:r>
              <a:rPr lang="fa-IR" b="1" dirty="0"/>
              <a:t>و در موارد نادری تا </a:t>
            </a:r>
            <a:r>
              <a:rPr lang="fa-IR" b="1" u="sng" dirty="0">
                <a:solidFill>
                  <a:srgbClr val="C00000"/>
                </a:solidFill>
              </a:rPr>
              <a:t>1هفته</a:t>
            </a:r>
            <a:r>
              <a:rPr lang="fa-IR" b="1" dirty="0"/>
              <a:t> نیز میتواند متغیر باشد. </a:t>
            </a:r>
          </a:p>
          <a:p>
            <a:endParaRPr lang="fa-IR" b="1" dirty="0"/>
          </a:p>
          <a:p>
            <a:r>
              <a:rPr lang="fa-IR" b="1" dirty="0"/>
              <a:t>طول بیماری تا زمان توقف علامت اسهال به طور معمول  </a:t>
            </a:r>
            <a:r>
              <a:rPr lang="fa-IR" b="1" u="sng" dirty="0">
                <a:solidFill>
                  <a:srgbClr val="C00000"/>
                </a:solidFill>
              </a:rPr>
              <a:t>3 روز </a:t>
            </a:r>
            <a:r>
              <a:rPr lang="fa-IR" b="1" dirty="0"/>
              <a:t>است.</a:t>
            </a:r>
          </a:p>
          <a:p>
            <a:endParaRPr lang="fa-IR" b="1" dirty="0"/>
          </a:p>
          <a:p>
            <a:r>
              <a:rPr lang="fa-IR" b="1" u="sng" dirty="0">
                <a:solidFill>
                  <a:srgbClr val="C00000"/>
                </a:solidFill>
              </a:rPr>
              <a:t>مدت زمان دفع میکروارگانیسم:</a:t>
            </a:r>
            <a:r>
              <a:rPr lang="fa-IR" b="1" dirty="0">
                <a:solidFill>
                  <a:srgbClr val="C00000"/>
                </a:solidFill>
              </a:rPr>
              <a:t> </a:t>
            </a:r>
            <a:endParaRPr lang="fa-IR" b="1" dirty="0" smtClean="0">
              <a:solidFill>
                <a:srgbClr val="C00000"/>
              </a:solidFill>
            </a:endParaRPr>
          </a:p>
          <a:p>
            <a:r>
              <a:rPr lang="fa-IR" b="1" dirty="0" smtClean="0">
                <a:solidFill>
                  <a:srgbClr val="C00000"/>
                </a:solidFill>
              </a:rPr>
              <a:t> </a:t>
            </a:r>
            <a:r>
              <a:rPr lang="fa-IR" b="1" dirty="0"/>
              <a:t>در افراد علامت دار از </a:t>
            </a:r>
            <a:r>
              <a:rPr lang="fa-IR" b="1" u="sng" dirty="0">
                <a:solidFill>
                  <a:srgbClr val="C00000"/>
                </a:solidFill>
              </a:rPr>
              <a:t>2 روز تا 2 هفته </a:t>
            </a:r>
            <a:r>
              <a:rPr lang="fa-IR" b="1" dirty="0"/>
              <a:t>متغیر و در افراد بدون علامت چند روز است.</a:t>
            </a:r>
            <a:endParaRPr lang="en-US" b="1" dirty="0"/>
          </a:p>
          <a:p>
            <a:endParaRPr lang="en-US" dirty="0"/>
          </a:p>
        </p:txBody>
      </p:sp>
      <p:sp>
        <p:nvSpPr>
          <p:cNvPr id="3" name="Title 2"/>
          <p:cNvSpPr>
            <a:spLocks noGrp="1"/>
          </p:cNvSpPr>
          <p:nvPr>
            <p:ph type="title"/>
          </p:nvPr>
        </p:nvSpPr>
        <p:spPr>
          <a:solidFill>
            <a:srgbClr val="C75555"/>
          </a:solidFill>
        </p:spPr>
        <p:txBody>
          <a:bodyPr/>
          <a:lstStyle/>
          <a:p>
            <a:r>
              <a:rPr lang="fa-IR">
                <a:latin typeface="B Nazanin" panose="00000400000000000000" pitchFamily="2" charset="-78"/>
              </a:rPr>
              <a:t>مروری اجمالی بر بیماری وبا</a:t>
            </a:r>
            <a:endParaRPr lang="en-US" dirty="0"/>
          </a:p>
        </p:txBody>
      </p:sp>
    </p:spTree>
    <p:extLst>
      <p:ext uri="{BB962C8B-B14F-4D97-AF65-F5344CB8AC3E}">
        <p14:creationId xmlns:p14="http://schemas.microsoft.com/office/powerpoint/2010/main" val="41826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circle(in)">
                                      <p:cBhvr>
                                        <p:cTn id="32" dur="20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circle(in)">
                                      <p:cBhvr>
                                        <p:cTn id="3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472" y="1923870"/>
            <a:ext cx="8783055" cy="2343330"/>
          </a:xfrm>
          <a:solidFill>
            <a:srgbClr val="C75555"/>
          </a:solidFill>
        </p:spPr>
        <p:txBody>
          <a:bodyPr>
            <a:normAutofit/>
          </a:bodyPr>
          <a:lstStyle/>
          <a:p>
            <a:pPr algn="ctr" rtl="1"/>
            <a:r>
              <a:rPr lang="fa-IR" sz="3200" b="1" dirty="0">
                <a:solidFill>
                  <a:schemeClr val="bg1"/>
                </a:solidFill>
                <a:latin typeface="IranNastaliq" pitchFamily="2" charset="0"/>
                <a:cs typeface="IranNastaliq" pitchFamily="2" charset="0"/>
              </a:rPr>
              <a:t>برنامه پیشگیری و کنترل طغیان وبا در کشور</a:t>
            </a:r>
            <a:endParaRPr lang="en-US" sz="3200" b="1" dirty="0">
              <a:solidFill>
                <a:schemeClr val="bg1"/>
              </a:solidFill>
              <a:latin typeface="IranNastaliq" pitchFamily="2" charset="0"/>
              <a:cs typeface="IranNastaliq" pitchFamily="2" charset="0"/>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29919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9563" y="1842826"/>
            <a:ext cx="5157787" cy="823912"/>
          </a:xfrm>
          <a:solidFill>
            <a:srgbClr val="FFC000"/>
          </a:solidFill>
          <a:ln w="28575">
            <a:solidFill>
              <a:schemeClr val="bg1"/>
            </a:solidFill>
          </a:ln>
        </p:spPr>
        <p:txBody>
          <a:bodyPr anchor="ctr"/>
          <a:lstStyle/>
          <a:p>
            <a:pPr algn="ctr"/>
            <a:r>
              <a:rPr lang="fa-IR" dirty="0">
                <a:latin typeface="B Nazanin" panose="00000400000000000000" pitchFamily="2" charset="-78"/>
              </a:rPr>
              <a:t>استراتژی ها</a:t>
            </a:r>
            <a:endParaRPr lang="en-US" dirty="0"/>
          </a:p>
        </p:txBody>
      </p:sp>
      <p:sp>
        <p:nvSpPr>
          <p:cNvPr id="3" name="Content Placeholder 2"/>
          <p:cNvSpPr>
            <a:spLocks noGrp="1"/>
          </p:cNvSpPr>
          <p:nvPr>
            <p:ph sz="half" idx="2"/>
          </p:nvPr>
        </p:nvSpPr>
        <p:spPr>
          <a:xfrm>
            <a:off x="269562" y="2805130"/>
            <a:ext cx="5157787" cy="3684588"/>
          </a:xfrm>
          <a:solidFill>
            <a:schemeClr val="accent4">
              <a:lumMod val="40000"/>
              <a:lumOff val="60000"/>
            </a:schemeClr>
          </a:solidFill>
        </p:spPr>
        <p:txBody>
          <a:bodyPr/>
          <a:lstStyle/>
          <a:p>
            <a:pPr>
              <a:lnSpc>
                <a:spcPct val="150000"/>
              </a:lnSpc>
              <a:buFont typeface="Wingdings" panose="05000000000000000000" pitchFamily="2" charset="2"/>
              <a:buChar char="q"/>
            </a:pPr>
            <a:r>
              <a:rPr lang="fa-IR" b="1" dirty="0">
                <a:latin typeface="Times New Roman" panose="02020603050405020304" pitchFamily="18" charset="0"/>
                <a:ea typeface="Times New Roman" panose="02020603050405020304" pitchFamily="18" charset="0"/>
              </a:rPr>
              <a:t>شناسایی و پاسخ سریع به طغیان </a:t>
            </a:r>
          </a:p>
          <a:p>
            <a:pPr>
              <a:lnSpc>
                <a:spcPct val="150000"/>
              </a:lnSpc>
              <a:buFont typeface="Wingdings" panose="05000000000000000000" pitchFamily="2" charset="2"/>
              <a:buChar char="q"/>
            </a:pPr>
            <a:r>
              <a:rPr lang="fa-IR" b="1" dirty="0">
                <a:latin typeface="Times New Roman" panose="02020603050405020304" pitchFamily="18" charset="0"/>
                <a:ea typeface="Times New Roman" panose="02020603050405020304" pitchFamily="18" charset="0"/>
              </a:rPr>
              <a:t>انجام مداخلات چند </a:t>
            </a:r>
            <a:r>
              <a:rPr lang="fa-IR" b="1" dirty="0" err="1">
                <a:latin typeface="Times New Roman" panose="02020603050405020304" pitchFamily="18" charset="0"/>
                <a:ea typeface="Times New Roman" panose="02020603050405020304" pitchFamily="18" charset="0"/>
              </a:rPr>
              <a:t>وجهی</a:t>
            </a:r>
            <a:r>
              <a:rPr lang="fa-IR" b="1" dirty="0">
                <a:latin typeface="Times New Roman" panose="02020603050405020304" pitchFamily="18" charset="0"/>
                <a:ea typeface="Times New Roman" panose="02020603050405020304" pitchFamily="18" charset="0"/>
              </a:rPr>
              <a:t> /چند بخشی به ویژه در مناطق پرخطر</a:t>
            </a:r>
          </a:p>
          <a:p>
            <a:pPr>
              <a:lnSpc>
                <a:spcPct val="150000"/>
              </a:lnSpc>
              <a:buFont typeface="Wingdings" panose="05000000000000000000" pitchFamily="2" charset="2"/>
              <a:buChar char="q"/>
            </a:pPr>
            <a:r>
              <a:rPr lang="fa-IR" b="1" dirty="0">
                <a:latin typeface="Times New Roman" panose="02020603050405020304" pitchFamily="18" charset="0"/>
                <a:ea typeface="Times New Roman" panose="02020603050405020304" pitchFamily="18" charset="0"/>
              </a:rPr>
              <a:t>هماهنگی های موثر و کارآمد در سطوح ملی و محیطی</a:t>
            </a:r>
            <a:endParaRPr lang="en-US" b="1" dirty="0">
              <a:latin typeface="Times New Roman" panose="02020603050405020304" pitchFamily="18" charset="0"/>
              <a:ea typeface="Times New Roman" panose="02020603050405020304" pitchFamily="18" charset="0"/>
            </a:endParaRPr>
          </a:p>
        </p:txBody>
      </p:sp>
      <p:sp>
        <p:nvSpPr>
          <p:cNvPr id="4" name="Text Placeholder 3"/>
          <p:cNvSpPr>
            <a:spLocks noGrp="1"/>
          </p:cNvSpPr>
          <p:nvPr>
            <p:ph type="body" sz="quarter" idx="3"/>
          </p:nvPr>
        </p:nvSpPr>
        <p:spPr>
          <a:xfrm>
            <a:off x="6113033" y="1842826"/>
            <a:ext cx="5183188" cy="823912"/>
          </a:xfrm>
          <a:solidFill>
            <a:srgbClr val="FFC000"/>
          </a:solidFill>
          <a:ln w="28575">
            <a:solidFill>
              <a:schemeClr val="bg1"/>
            </a:solidFill>
          </a:ln>
        </p:spPr>
        <p:txBody>
          <a:bodyPr anchor="ctr"/>
          <a:lstStyle/>
          <a:p>
            <a:pPr algn="ctr"/>
            <a:r>
              <a:rPr lang="fa-IR" dirty="0">
                <a:latin typeface="B Nazanin" panose="00000400000000000000" pitchFamily="2" charset="-78"/>
              </a:rPr>
              <a:t>اهداف اصلی </a:t>
            </a:r>
            <a:r>
              <a:rPr lang="fa-IR" dirty="0" smtClean="0">
                <a:latin typeface="B Nazanin" panose="00000400000000000000" pitchFamily="2" charset="-78"/>
              </a:rPr>
              <a:t>برنامه</a:t>
            </a:r>
            <a:endParaRPr lang="en-US" dirty="0"/>
          </a:p>
        </p:txBody>
      </p:sp>
      <p:sp>
        <p:nvSpPr>
          <p:cNvPr id="5" name="Content Placeholder 4"/>
          <p:cNvSpPr>
            <a:spLocks noGrp="1"/>
          </p:cNvSpPr>
          <p:nvPr>
            <p:ph sz="quarter" idx="4"/>
          </p:nvPr>
        </p:nvSpPr>
        <p:spPr>
          <a:xfrm>
            <a:off x="6113032" y="2810221"/>
            <a:ext cx="5183189" cy="3684588"/>
          </a:xfrm>
          <a:solidFill>
            <a:schemeClr val="accent4">
              <a:lumMod val="40000"/>
              <a:lumOff val="60000"/>
            </a:schemeClr>
          </a:solidFill>
        </p:spPr>
        <p:txBody>
          <a:bodyPr/>
          <a:lstStyle/>
          <a:p>
            <a:pPr>
              <a:lnSpc>
                <a:spcPct val="210000"/>
              </a:lnSpc>
              <a:buFont typeface="Wingdings" panose="05000000000000000000" pitchFamily="2" charset="2"/>
              <a:buChar char="q"/>
            </a:pPr>
            <a:r>
              <a:rPr lang="fa-IR" b="1" dirty="0" smtClean="0">
                <a:latin typeface="Times New Roman" panose="02020603050405020304" pitchFamily="18" charset="0"/>
                <a:ea typeface="Times New Roman" panose="02020603050405020304" pitchFamily="18" charset="0"/>
              </a:rPr>
              <a:t>حذف انتقال محلی وبا در حداقل 90% استان های کشور</a:t>
            </a:r>
            <a:endParaRPr lang="fa-IR" b="1" dirty="0">
              <a:latin typeface="Times New Roman" panose="02020603050405020304" pitchFamily="18" charset="0"/>
              <a:ea typeface="Times New Roman" panose="02020603050405020304" pitchFamily="18" charset="0"/>
            </a:endParaRPr>
          </a:p>
          <a:p>
            <a:pPr>
              <a:lnSpc>
                <a:spcPct val="210000"/>
              </a:lnSpc>
              <a:buFont typeface="Wingdings" panose="05000000000000000000" pitchFamily="2" charset="2"/>
              <a:buChar char="q"/>
            </a:pPr>
            <a:r>
              <a:rPr lang="fa-IR" b="1" dirty="0">
                <a:latin typeface="Times New Roman" panose="02020603050405020304" pitchFamily="18" charset="0"/>
                <a:ea typeface="Times New Roman" panose="02020603050405020304" pitchFamily="18" charset="0"/>
              </a:rPr>
              <a:t>کاهش موارد مرگ به کمتر از 1%</a:t>
            </a:r>
          </a:p>
          <a:p>
            <a:pPr>
              <a:buFont typeface="Wingdings" panose="05000000000000000000" pitchFamily="2" charset="2"/>
              <a:buChar char="q"/>
            </a:pPr>
            <a:endParaRPr lang="en-US" dirty="0"/>
          </a:p>
        </p:txBody>
      </p:sp>
      <p:sp>
        <p:nvSpPr>
          <p:cNvPr id="6" name="Title 5"/>
          <p:cNvSpPr>
            <a:spLocks noGrp="1"/>
          </p:cNvSpPr>
          <p:nvPr>
            <p:ph type="title"/>
          </p:nvPr>
        </p:nvSpPr>
        <p:spPr/>
        <p:txBody>
          <a:bodyPr>
            <a:normAutofit/>
          </a:bodyPr>
          <a:lstStyle/>
          <a:p>
            <a:r>
              <a:rPr lang="fa-IR" dirty="0" smtClean="0"/>
              <a:t>اهداف و استراتژی ها</a:t>
            </a:r>
            <a:endParaRPr lang="en-US" dirty="0"/>
          </a:p>
        </p:txBody>
      </p:sp>
    </p:spTree>
    <p:extLst>
      <p:ext uri="{BB962C8B-B14F-4D97-AF65-F5344CB8AC3E}">
        <p14:creationId xmlns:p14="http://schemas.microsoft.com/office/powerpoint/2010/main" val="2587151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9563" y="2406796"/>
            <a:ext cx="11587595" cy="3516926"/>
          </a:xfrm>
        </p:spPr>
        <p:txBody>
          <a:bodyPr>
            <a:normAutofit/>
          </a:bodyPr>
          <a:lstStyle/>
          <a:p>
            <a:pPr>
              <a:lnSpc>
                <a:spcPct val="150000"/>
              </a:lnSpc>
            </a:pPr>
            <a:r>
              <a:rPr lang="fa-IR" dirty="0"/>
              <a:t>بیماری وبا در گروه بیماری های مشمول گزارش تلفنی فوری قرار </a:t>
            </a:r>
            <a:r>
              <a:rPr lang="fa-IR" dirty="0" smtClean="0"/>
              <a:t>دارد. </a:t>
            </a:r>
          </a:p>
          <a:p>
            <a:pPr>
              <a:lnSpc>
                <a:spcPct val="150000"/>
              </a:lnSpc>
            </a:pPr>
            <a:r>
              <a:rPr lang="fa-IR" dirty="0" smtClean="0"/>
              <a:t>نظام مراقبت </a:t>
            </a:r>
            <a:r>
              <a:rPr lang="fa-IR" dirty="0"/>
              <a:t>بیماری وبا در کشور نظام مراقبت مبتنی بر مراکز ارائه خدمات </a:t>
            </a:r>
            <a:r>
              <a:rPr lang="fa-IR" dirty="0" smtClean="0"/>
              <a:t>سلامت است </a:t>
            </a:r>
            <a:r>
              <a:rPr lang="fa-IR" dirty="0"/>
              <a:t>(</a:t>
            </a:r>
            <a:r>
              <a:rPr lang="en-US" dirty="0"/>
              <a:t>Health Facility-Based Surveillance </a:t>
            </a:r>
            <a:r>
              <a:rPr lang="fa-IR" dirty="0" smtClean="0"/>
              <a:t>).</a:t>
            </a:r>
          </a:p>
          <a:p>
            <a:pPr>
              <a:lnSpc>
                <a:spcPct val="150000"/>
              </a:lnSpc>
            </a:pPr>
            <a:r>
              <a:rPr lang="fa-IR" dirty="0" smtClean="0"/>
              <a:t>مراقبت بیماری وبا در کشور </a:t>
            </a:r>
            <a:r>
              <a:rPr lang="fa-IR" dirty="0"/>
              <a:t>با </a:t>
            </a:r>
            <a:r>
              <a:rPr lang="fa-IR" dirty="0" smtClean="0"/>
              <a:t>دو </a:t>
            </a:r>
            <a:r>
              <a:rPr lang="fa-IR" dirty="0"/>
              <a:t>روش سندرمیک و اتیولوژیک اجرا میشود. </a:t>
            </a:r>
            <a:endParaRPr lang="fa-IR" dirty="0" smtClean="0"/>
          </a:p>
        </p:txBody>
      </p:sp>
      <p:sp>
        <p:nvSpPr>
          <p:cNvPr id="3" name="Slide Number Placeholder 2"/>
          <p:cNvSpPr>
            <a:spLocks noGrp="1"/>
          </p:cNvSpPr>
          <p:nvPr>
            <p:ph type="sldNum" sz="quarter" idx="12"/>
          </p:nvPr>
        </p:nvSpPr>
        <p:spPr/>
        <p:txBody>
          <a:bodyPr/>
          <a:lstStyle/>
          <a:p>
            <a:fld id="{927FC9A7-90EF-4829-A3B1-C268C46BA0D9}" type="slidenum">
              <a:rPr lang="en-US" smtClean="0"/>
              <a:t>7</a:t>
            </a:fld>
            <a:endParaRPr lang="en-US"/>
          </a:p>
        </p:txBody>
      </p:sp>
      <p:sp>
        <p:nvSpPr>
          <p:cNvPr id="4" name="Title 3"/>
          <p:cNvSpPr>
            <a:spLocks noGrp="1"/>
          </p:cNvSpPr>
          <p:nvPr>
            <p:ph type="title"/>
          </p:nvPr>
        </p:nvSpPr>
        <p:spPr>
          <a:solidFill>
            <a:srgbClr val="C75555"/>
          </a:solidFill>
        </p:spPr>
        <p:txBody>
          <a:bodyPr/>
          <a:lstStyle/>
          <a:p>
            <a:r>
              <a:rPr lang="fa-IR" dirty="0" smtClean="0"/>
              <a:t>نظام مراقبت بیماری وبا در کشور</a:t>
            </a:r>
            <a:endParaRPr lang="en-US" dirty="0"/>
          </a:p>
        </p:txBody>
      </p:sp>
    </p:spTree>
    <p:extLst>
      <p:ext uri="{BB962C8B-B14F-4D97-AF65-F5344CB8AC3E}">
        <p14:creationId xmlns:p14="http://schemas.microsoft.com/office/powerpoint/2010/main" val="2834039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dirty="0"/>
              <a:t>نظام مراقبت این بیماری </a:t>
            </a:r>
            <a:r>
              <a:rPr lang="fa-IR" dirty="0" smtClean="0"/>
              <a:t>شامل اجزاء زیر است :</a:t>
            </a:r>
          </a:p>
          <a:p>
            <a:pPr>
              <a:buFont typeface="Wingdings" panose="05000000000000000000" pitchFamily="2" charset="2"/>
              <a:buChar char="ü"/>
            </a:pPr>
            <a:r>
              <a:rPr lang="fa-IR" dirty="0" smtClean="0"/>
              <a:t>شناسایی </a:t>
            </a:r>
            <a:r>
              <a:rPr lang="fa-IR" dirty="0"/>
              <a:t>دقیق و به هنگام بیماران با تابلو بالینی سندرم اسهال حاد آبکی </a:t>
            </a:r>
            <a:endParaRPr lang="fa-IR" dirty="0" smtClean="0"/>
          </a:p>
          <a:p>
            <a:pPr>
              <a:buFont typeface="Wingdings" panose="05000000000000000000" pitchFamily="2" charset="2"/>
              <a:buChar char="ü"/>
            </a:pPr>
            <a:r>
              <a:rPr lang="fa-IR" dirty="0" smtClean="0"/>
              <a:t>نمونه </a:t>
            </a:r>
            <a:r>
              <a:rPr lang="fa-IR" dirty="0"/>
              <a:t>گیری از موارد مشکوک به </a:t>
            </a:r>
            <a:r>
              <a:rPr lang="fa-IR" dirty="0" smtClean="0"/>
              <a:t>وبا</a:t>
            </a:r>
          </a:p>
          <a:p>
            <a:pPr>
              <a:buFont typeface="Wingdings" panose="05000000000000000000" pitchFamily="2" charset="2"/>
              <a:buChar char="ü"/>
            </a:pPr>
            <a:r>
              <a:rPr lang="fa-IR" dirty="0" smtClean="0"/>
              <a:t>انجام </a:t>
            </a:r>
            <a:r>
              <a:rPr lang="fa-IR" dirty="0"/>
              <a:t>بررسی آزمایشگاهی به روش کشت جهت شناسایی موارد قطعی </a:t>
            </a:r>
            <a:r>
              <a:rPr lang="fa-IR" dirty="0" smtClean="0"/>
              <a:t>ابتلا</a:t>
            </a:r>
          </a:p>
          <a:p>
            <a:pPr>
              <a:buFont typeface="Wingdings" panose="05000000000000000000" pitchFamily="2" charset="2"/>
              <a:buChar char="ü"/>
            </a:pPr>
            <a:r>
              <a:rPr lang="fa-IR" dirty="0" smtClean="0"/>
              <a:t>انجام </a:t>
            </a:r>
            <a:r>
              <a:rPr lang="fa-IR" dirty="0"/>
              <a:t>تستهای بررسی حساسیت ضد میکروبی در سویه های ویبریوکلرا در بیماران با تشخیص قطعی </a:t>
            </a:r>
            <a:r>
              <a:rPr lang="fa-IR" dirty="0" smtClean="0"/>
              <a:t>وبا </a:t>
            </a:r>
          </a:p>
          <a:p>
            <a:pPr>
              <a:buFont typeface="Wingdings" panose="05000000000000000000" pitchFamily="2" charset="2"/>
              <a:buChar char="ü"/>
            </a:pPr>
            <a:r>
              <a:rPr lang="fa-IR" dirty="0" smtClean="0"/>
              <a:t>ارزیابی بیمار </a:t>
            </a:r>
          </a:p>
          <a:p>
            <a:pPr>
              <a:buFont typeface="Wingdings" panose="05000000000000000000" pitchFamily="2" charset="2"/>
              <a:buChar char="ü"/>
            </a:pPr>
            <a:r>
              <a:rPr lang="fa-IR" dirty="0" smtClean="0"/>
              <a:t>ارزیابی </a:t>
            </a:r>
            <a:r>
              <a:rPr lang="fa-IR" dirty="0"/>
              <a:t>محیط </a:t>
            </a:r>
            <a:endParaRPr lang="fa-IR" dirty="0" smtClean="0"/>
          </a:p>
          <a:p>
            <a:pPr>
              <a:buFont typeface="Wingdings" panose="05000000000000000000" pitchFamily="2" charset="2"/>
              <a:buChar char="ü"/>
            </a:pPr>
            <a:r>
              <a:rPr lang="fa-IR" dirty="0" smtClean="0"/>
              <a:t>انتشار </a:t>
            </a:r>
            <a:r>
              <a:rPr lang="fa-IR" dirty="0"/>
              <a:t>اطلاعات به ذینفعان و شرکای </a:t>
            </a:r>
            <a:r>
              <a:rPr lang="fa-IR" dirty="0" smtClean="0"/>
              <a:t>برنامه</a:t>
            </a:r>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927FC9A7-90EF-4829-A3B1-C268C46BA0D9}" type="slidenum">
              <a:rPr lang="en-US" smtClean="0"/>
              <a:t>8</a:t>
            </a:fld>
            <a:endParaRPr lang="en-US"/>
          </a:p>
        </p:txBody>
      </p:sp>
      <p:sp>
        <p:nvSpPr>
          <p:cNvPr id="4" name="Title 3"/>
          <p:cNvSpPr>
            <a:spLocks noGrp="1"/>
          </p:cNvSpPr>
          <p:nvPr>
            <p:ph type="title"/>
          </p:nvPr>
        </p:nvSpPr>
        <p:spPr>
          <a:solidFill>
            <a:srgbClr val="C75555"/>
          </a:solidFill>
        </p:spPr>
        <p:txBody>
          <a:bodyPr/>
          <a:lstStyle/>
          <a:p>
            <a:r>
              <a:rPr lang="fa-IR" dirty="0" smtClean="0"/>
              <a:t>اجزاء نظام مراقبت وبا در کشور</a:t>
            </a:r>
            <a:endParaRPr lang="en-US" dirty="0"/>
          </a:p>
        </p:txBody>
      </p:sp>
    </p:spTree>
    <p:extLst>
      <p:ext uri="{BB962C8B-B14F-4D97-AF65-F5344CB8AC3E}">
        <p14:creationId xmlns:p14="http://schemas.microsoft.com/office/powerpoint/2010/main" val="622398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27FC9A7-90EF-4829-A3B1-C268C46BA0D9}" type="slidenum">
              <a:rPr lang="en-US" smtClean="0"/>
              <a:t>9</a:t>
            </a:fld>
            <a:endParaRPr lang="en-US"/>
          </a:p>
        </p:txBody>
      </p:sp>
      <p:sp>
        <p:nvSpPr>
          <p:cNvPr id="4" name="Title 3"/>
          <p:cNvSpPr>
            <a:spLocks noGrp="1"/>
          </p:cNvSpPr>
          <p:nvPr>
            <p:ph type="title"/>
          </p:nvPr>
        </p:nvSpPr>
        <p:spPr>
          <a:xfrm>
            <a:off x="1344383" y="1812758"/>
            <a:ext cx="9922806" cy="3577389"/>
          </a:xfrm>
          <a:solidFill>
            <a:srgbClr val="C75555"/>
          </a:solidFill>
        </p:spPr>
        <p:txBody>
          <a:bodyPr/>
          <a:lstStyle/>
          <a:p>
            <a:r>
              <a:rPr lang="fa-IR" dirty="0" smtClean="0"/>
              <a:t>تعاریف در نظام مراقبت وبا در کشور</a:t>
            </a:r>
            <a:endParaRPr lang="en-US" dirty="0"/>
          </a:p>
        </p:txBody>
      </p:sp>
    </p:spTree>
    <p:extLst>
      <p:ext uri="{BB962C8B-B14F-4D97-AF65-F5344CB8AC3E}">
        <p14:creationId xmlns:p14="http://schemas.microsoft.com/office/powerpoint/2010/main" val="1569038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
      <a:majorFont>
        <a:latin typeface="Calibri Light"/>
        <a:ea typeface=""/>
        <a:cs typeface="B Nazanin"/>
      </a:majorFont>
      <a:minorFont>
        <a:latin typeface="Calibri"/>
        <a:ea typeface=""/>
        <a:cs typeface="B Nazani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22346</TotalTime>
  <Words>1523</Words>
  <Application>Microsoft Office PowerPoint</Application>
  <PresentationFormat>Widescreen</PresentationFormat>
  <Paragraphs>215</Paragraphs>
  <Slides>24</Slides>
  <Notes>0</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39" baseType="lpstr">
      <vt:lpstr>Calibri</vt:lpstr>
      <vt:lpstr>Arial Black</vt:lpstr>
      <vt:lpstr>Verdana</vt:lpstr>
      <vt:lpstr>B Nazanin</vt:lpstr>
      <vt:lpstr>Times New Roman</vt:lpstr>
      <vt:lpstr>Wingdings</vt:lpstr>
      <vt:lpstr>IranNastaliq</vt:lpstr>
      <vt:lpstr>Arial</vt:lpstr>
      <vt:lpstr>Calibri Light</vt:lpstr>
      <vt:lpstr>B Titr</vt:lpstr>
      <vt:lpstr>Office Theme</vt:lpstr>
      <vt:lpstr>2_Custom Design</vt:lpstr>
      <vt:lpstr>1_Custom Design</vt:lpstr>
      <vt:lpstr>Custom Design</vt:lpstr>
      <vt:lpstr>Visio.Drawing.15</vt:lpstr>
      <vt:lpstr>برنامه کشوری مراقبت وبا در کشور </vt:lpstr>
      <vt:lpstr>مروری اجمالی بر بیماری وبا</vt:lpstr>
      <vt:lpstr>CAUSATIVE AGENT</vt:lpstr>
      <vt:lpstr>مروری اجمالی بر بیماری وبا</vt:lpstr>
      <vt:lpstr>برنامه پیشگیری و کنترل طغیان وبا در کشور</vt:lpstr>
      <vt:lpstr>اهداف و استراتژی ها</vt:lpstr>
      <vt:lpstr>نظام مراقبت بیماری وبا در کشور</vt:lpstr>
      <vt:lpstr>اجزاء نظام مراقبت وبا در کشور</vt:lpstr>
      <vt:lpstr>تعاریف در نظام مراقبت وبا در کشور</vt:lpstr>
      <vt:lpstr>مورد مشکوک به وبا</vt:lpstr>
      <vt:lpstr>اندیکاسیون های نمونه گیری برای تشخیص بیماری وبا </vt:lpstr>
      <vt:lpstr>مورد قطعی وبا</vt:lpstr>
      <vt:lpstr>طبقه بندی موارد وبا بر اساس منشاء جغرافیایی عفونت </vt:lpstr>
      <vt:lpstr>طبقه بندی موارد وبا بر اساس منشاء جغرافیایی عفونت </vt:lpstr>
      <vt:lpstr>ارتباط اپیدمیولوژیک</vt:lpstr>
      <vt:lpstr>انواع تماس با مورد قطعی وبا که به طور قابل قبولی میتواند خطر انتقال عفونت را به همراه داشته باشد</vt:lpstr>
      <vt:lpstr>طغیان وبا</vt:lpstr>
      <vt:lpstr>طغیان محتمل </vt:lpstr>
      <vt:lpstr>تاریخ شروع طغیان</vt:lpstr>
      <vt:lpstr>تاریخ خاتمه طغیان</vt:lpstr>
      <vt:lpstr>تعاریف مرتبط با نتیجه بیماری</vt:lpstr>
      <vt:lpstr>آنتی بیوتیک های انتخابی جهت درمان موارد ابتلا طبق راهنمای کشوری سال 1403</vt:lpstr>
      <vt:lpstr>آنتي بيوتيك هاي توصیه شده براي درمان مبتلایان به وبا در ایران-بهار 1403</vt:lpstr>
      <vt:lpstr>از توجه شما متشکرم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مهدی حسینی</cp:lastModifiedBy>
  <cp:revision>559</cp:revision>
  <cp:lastPrinted>2023-02-01T08:13:45Z</cp:lastPrinted>
  <dcterms:created xsi:type="dcterms:W3CDTF">2020-06-07T10:53:59Z</dcterms:created>
  <dcterms:modified xsi:type="dcterms:W3CDTF">2025-06-02T09:05:43Z</dcterms:modified>
</cp:coreProperties>
</file>